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9" r:id="rId2"/>
    <p:sldId id="275" r:id="rId3"/>
    <p:sldId id="276" r:id="rId4"/>
    <p:sldId id="256" r:id="rId5"/>
    <p:sldId id="257" r:id="rId6"/>
    <p:sldId id="258" r:id="rId7"/>
    <p:sldId id="261" r:id="rId8"/>
    <p:sldId id="269" r:id="rId9"/>
    <p:sldId id="270" r:id="rId10"/>
    <p:sldId id="271" r:id="rId11"/>
    <p:sldId id="272" r:id="rId12"/>
    <p:sldId id="259" r:id="rId13"/>
    <p:sldId id="260" r:id="rId14"/>
    <p:sldId id="280" r:id="rId15"/>
    <p:sldId id="281" r:id="rId16"/>
    <p:sldId id="262" r:id="rId17"/>
    <p:sldId id="265" r:id="rId18"/>
    <p:sldId id="266" r:id="rId19"/>
    <p:sldId id="267" r:id="rId20"/>
    <p:sldId id="268" r:id="rId21"/>
    <p:sldId id="277" r:id="rId22"/>
    <p:sldId id="278" r:id="rId23"/>
    <p:sldId id="291" r:id="rId24"/>
    <p:sldId id="282" r:id="rId25"/>
    <p:sldId id="283" r:id="rId26"/>
    <p:sldId id="284" r:id="rId27"/>
    <p:sldId id="285" r:id="rId28"/>
    <p:sldId id="292" r:id="rId29"/>
    <p:sldId id="286" r:id="rId30"/>
    <p:sldId id="287" r:id="rId31"/>
    <p:sldId id="288" r:id="rId32"/>
    <p:sldId id="289" r:id="rId33"/>
    <p:sldId id="290" r:id="rId34"/>
  </p:sldIdLst>
  <p:sldSz cx="12192000" cy="6858000"/>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AC4C6"/>
    <a:srgbClr val="8DA3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showGuides="1">
      <p:cViewPr varScale="1">
        <p:scale>
          <a:sx n="66" d="100"/>
          <a:sy n="66" d="100"/>
        </p:scale>
        <p:origin x="-1000" y="-10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printerSettings" Target="printerSettings/printerSettings1.bin"/><Relationship Id="rId36" Type="http://schemas.openxmlformats.org/officeDocument/2006/relationships/presProps" Target="presProp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viewProps" Target="viewProps.xml"/><Relationship Id="rId38" Type="http://schemas.openxmlformats.org/officeDocument/2006/relationships/theme" Target="theme/theme1.xml"/><Relationship Id="rId3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id-ID"/>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id-ID"/>
          </a:p>
        </p:txBody>
      </p:sp>
      <p:sp>
        <p:nvSpPr>
          <p:cNvPr id="4" name="Date Placeholder 3"/>
          <p:cNvSpPr>
            <a:spLocks noGrp="1"/>
          </p:cNvSpPr>
          <p:nvPr>
            <p:ph type="dt" sz="half" idx="10"/>
          </p:nvPr>
        </p:nvSpPr>
        <p:spPr/>
        <p:txBody>
          <a:bodyPr/>
          <a:lstStyle/>
          <a:p>
            <a:fld id="{BE257938-1CC1-4CE2-A957-683DEE4C046A}" type="datetimeFigureOut">
              <a:rPr lang="id-ID" smtClean="0"/>
              <a:t>2/8/15</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8FEB655A-9FB9-476F-A192-C2E15D5E8F04}" type="slidenum">
              <a:rPr lang="id-ID" smtClean="0"/>
              <a:t>‹#›</a:t>
            </a:fld>
            <a:endParaRPr lang="id-ID"/>
          </a:p>
        </p:txBody>
      </p:sp>
    </p:spTree>
    <p:extLst>
      <p:ext uri="{BB962C8B-B14F-4D97-AF65-F5344CB8AC3E}">
        <p14:creationId xmlns:p14="http://schemas.microsoft.com/office/powerpoint/2010/main" val="40591527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BE257938-1CC1-4CE2-A957-683DEE4C046A}" type="datetimeFigureOut">
              <a:rPr lang="id-ID" smtClean="0"/>
              <a:t>2/8/15</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8FEB655A-9FB9-476F-A192-C2E15D5E8F04}" type="slidenum">
              <a:rPr lang="id-ID" smtClean="0"/>
              <a:t>‹#›</a:t>
            </a:fld>
            <a:endParaRPr lang="id-ID"/>
          </a:p>
        </p:txBody>
      </p:sp>
    </p:spTree>
    <p:extLst>
      <p:ext uri="{BB962C8B-B14F-4D97-AF65-F5344CB8AC3E}">
        <p14:creationId xmlns:p14="http://schemas.microsoft.com/office/powerpoint/2010/main" val="19221822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id-ID"/>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BE257938-1CC1-4CE2-A957-683DEE4C046A}" type="datetimeFigureOut">
              <a:rPr lang="id-ID" smtClean="0"/>
              <a:t>2/8/15</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8FEB655A-9FB9-476F-A192-C2E15D5E8F04}" type="slidenum">
              <a:rPr lang="id-ID" smtClean="0"/>
              <a:t>‹#›</a:t>
            </a:fld>
            <a:endParaRPr lang="id-ID"/>
          </a:p>
        </p:txBody>
      </p:sp>
    </p:spTree>
    <p:extLst>
      <p:ext uri="{BB962C8B-B14F-4D97-AF65-F5344CB8AC3E}">
        <p14:creationId xmlns:p14="http://schemas.microsoft.com/office/powerpoint/2010/main" val="21289077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BE257938-1CC1-4CE2-A957-683DEE4C046A}" type="datetimeFigureOut">
              <a:rPr lang="id-ID" smtClean="0"/>
              <a:t>2/8/15</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8FEB655A-9FB9-476F-A192-C2E15D5E8F04}" type="slidenum">
              <a:rPr lang="id-ID" smtClean="0"/>
              <a:t>‹#›</a:t>
            </a:fld>
            <a:endParaRPr lang="id-ID"/>
          </a:p>
        </p:txBody>
      </p:sp>
    </p:spTree>
    <p:extLst>
      <p:ext uri="{BB962C8B-B14F-4D97-AF65-F5344CB8AC3E}">
        <p14:creationId xmlns:p14="http://schemas.microsoft.com/office/powerpoint/2010/main" val="11143343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id-ID"/>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E257938-1CC1-4CE2-A957-683DEE4C046A}" type="datetimeFigureOut">
              <a:rPr lang="id-ID" smtClean="0"/>
              <a:t>2/8/15</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8FEB655A-9FB9-476F-A192-C2E15D5E8F04}" type="slidenum">
              <a:rPr lang="id-ID" smtClean="0"/>
              <a:t>‹#›</a:t>
            </a:fld>
            <a:endParaRPr lang="id-ID"/>
          </a:p>
        </p:txBody>
      </p:sp>
    </p:spTree>
    <p:extLst>
      <p:ext uri="{BB962C8B-B14F-4D97-AF65-F5344CB8AC3E}">
        <p14:creationId xmlns:p14="http://schemas.microsoft.com/office/powerpoint/2010/main" val="27188284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Date Placeholder 4"/>
          <p:cNvSpPr>
            <a:spLocks noGrp="1"/>
          </p:cNvSpPr>
          <p:nvPr>
            <p:ph type="dt" sz="half" idx="10"/>
          </p:nvPr>
        </p:nvSpPr>
        <p:spPr/>
        <p:txBody>
          <a:bodyPr/>
          <a:lstStyle/>
          <a:p>
            <a:fld id="{BE257938-1CC1-4CE2-A957-683DEE4C046A}" type="datetimeFigureOut">
              <a:rPr lang="id-ID" smtClean="0"/>
              <a:t>2/8/15</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8FEB655A-9FB9-476F-A192-C2E15D5E8F04}" type="slidenum">
              <a:rPr lang="id-ID" smtClean="0"/>
              <a:t>‹#›</a:t>
            </a:fld>
            <a:endParaRPr lang="id-ID"/>
          </a:p>
        </p:txBody>
      </p:sp>
    </p:spTree>
    <p:extLst>
      <p:ext uri="{BB962C8B-B14F-4D97-AF65-F5344CB8AC3E}">
        <p14:creationId xmlns:p14="http://schemas.microsoft.com/office/powerpoint/2010/main" val="17326701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id-ID"/>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7" name="Date Placeholder 6"/>
          <p:cNvSpPr>
            <a:spLocks noGrp="1"/>
          </p:cNvSpPr>
          <p:nvPr>
            <p:ph type="dt" sz="half" idx="10"/>
          </p:nvPr>
        </p:nvSpPr>
        <p:spPr/>
        <p:txBody>
          <a:bodyPr/>
          <a:lstStyle/>
          <a:p>
            <a:fld id="{BE257938-1CC1-4CE2-A957-683DEE4C046A}" type="datetimeFigureOut">
              <a:rPr lang="id-ID" smtClean="0"/>
              <a:t>2/8/15</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8FEB655A-9FB9-476F-A192-C2E15D5E8F04}" type="slidenum">
              <a:rPr lang="id-ID" smtClean="0"/>
              <a:t>‹#›</a:t>
            </a:fld>
            <a:endParaRPr lang="id-ID"/>
          </a:p>
        </p:txBody>
      </p:sp>
    </p:spTree>
    <p:extLst>
      <p:ext uri="{BB962C8B-B14F-4D97-AF65-F5344CB8AC3E}">
        <p14:creationId xmlns:p14="http://schemas.microsoft.com/office/powerpoint/2010/main" val="25059133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Date Placeholder 2"/>
          <p:cNvSpPr>
            <a:spLocks noGrp="1"/>
          </p:cNvSpPr>
          <p:nvPr>
            <p:ph type="dt" sz="half" idx="10"/>
          </p:nvPr>
        </p:nvSpPr>
        <p:spPr/>
        <p:txBody>
          <a:bodyPr/>
          <a:lstStyle/>
          <a:p>
            <a:fld id="{BE257938-1CC1-4CE2-A957-683DEE4C046A}" type="datetimeFigureOut">
              <a:rPr lang="id-ID" smtClean="0"/>
              <a:t>2/8/15</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8FEB655A-9FB9-476F-A192-C2E15D5E8F04}" type="slidenum">
              <a:rPr lang="id-ID" smtClean="0"/>
              <a:t>‹#›</a:t>
            </a:fld>
            <a:endParaRPr lang="id-ID"/>
          </a:p>
        </p:txBody>
      </p:sp>
    </p:spTree>
    <p:extLst>
      <p:ext uri="{BB962C8B-B14F-4D97-AF65-F5344CB8AC3E}">
        <p14:creationId xmlns:p14="http://schemas.microsoft.com/office/powerpoint/2010/main" val="32784992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E257938-1CC1-4CE2-A957-683DEE4C046A}" type="datetimeFigureOut">
              <a:rPr lang="id-ID" smtClean="0"/>
              <a:t>2/8/15</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8FEB655A-9FB9-476F-A192-C2E15D5E8F04}" type="slidenum">
              <a:rPr lang="id-ID" smtClean="0"/>
              <a:t>‹#›</a:t>
            </a:fld>
            <a:endParaRPr lang="id-ID"/>
          </a:p>
        </p:txBody>
      </p:sp>
    </p:spTree>
    <p:extLst>
      <p:ext uri="{BB962C8B-B14F-4D97-AF65-F5344CB8AC3E}">
        <p14:creationId xmlns:p14="http://schemas.microsoft.com/office/powerpoint/2010/main" val="41888196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id-ID"/>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E257938-1CC1-4CE2-A957-683DEE4C046A}" type="datetimeFigureOut">
              <a:rPr lang="id-ID" smtClean="0"/>
              <a:t>2/8/15</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8FEB655A-9FB9-476F-A192-C2E15D5E8F04}" type="slidenum">
              <a:rPr lang="id-ID" smtClean="0"/>
              <a:t>‹#›</a:t>
            </a:fld>
            <a:endParaRPr lang="id-ID"/>
          </a:p>
        </p:txBody>
      </p:sp>
    </p:spTree>
    <p:extLst>
      <p:ext uri="{BB962C8B-B14F-4D97-AF65-F5344CB8AC3E}">
        <p14:creationId xmlns:p14="http://schemas.microsoft.com/office/powerpoint/2010/main" val="2078870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id-ID"/>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d-ID"/>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E257938-1CC1-4CE2-A957-683DEE4C046A}" type="datetimeFigureOut">
              <a:rPr lang="id-ID" smtClean="0"/>
              <a:t>2/8/15</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8FEB655A-9FB9-476F-A192-C2E15D5E8F04}" type="slidenum">
              <a:rPr lang="id-ID" smtClean="0"/>
              <a:t>‹#›</a:t>
            </a:fld>
            <a:endParaRPr lang="id-ID"/>
          </a:p>
        </p:txBody>
      </p:sp>
    </p:spTree>
    <p:extLst>
      <p:ext uri="{BB962C8B-B14F-4D97-AF65-F5344CB8AC3E}">
        <p14:creationId xmlns:p14="http://schemas.microsoft.com/office/powerpoint/2010/main" val="2431161580"/>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id-ID"/>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E257938-1CC1-4CE2-A957-683DEE4C046A}" type="datetimeFigureOut">
              <a:rPr lang="id-ID" smtClean="0"/>
              <a:t>2/8/15</a:t>
            </a:fld>
            <a:endParaRPr lang="id-ID"/>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d-ID"/>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FEB655A-9FB9-476F-A192-C2E15D5E8F04}" type="slidenum">
              <a:rPr lang="id-ID" smtClean="0"/>
              <a:t>‹#›</a:t>
            </a:fld>
            <a:endParaRPr lang="id-ID"/>
          </a:p>
        </p:txBody>
      </p:sp>
    </p:spTree>
    <p:extLst>
      <p:ext uri="{BB962C8B-B14F-4D97-AF65-F5344CB8AC3E}">
        <p14:creationId xmlns:p14="http://schemas.microsoft.com/office/powerpoint/2010/main" val="224788987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eg"/></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731837"/>
          </a:xfrm>
        </p:spPr>
        <p:txBody>
          <a:bodyPr>
            <a:normAutofit fontScale="90000"/>
          </a:bodyPr>
          <a:lstStyle/>
          <a:p>
            <a:r>
              <a:rPr lang="id-ID" dirty="0" smtClean="0">
                <a:solidFill>
                  <a:schemeClr val="bg1"/>
                </a:solidFill>
              </a:rPr>
              <a:t>TATA CARA PENYUSUNAN SKP</a:t>
            </a:r>
            <a:endParaRPr lang="id-ID" dirty="0">
              <a:solidFill>
                <a:schemeClr val="bg1"/>
              </a:solidFill>
            </a:endParaRPr>
          </a:p>
        </p:txBody>
      </p:sp>
    </p:spTree>
    <p:extLst>
      <p:ext uri="{BB962C8B-B14F-4D97-AF65-F5344CB8AC3E}">
        <p14:creationId xmlns:p14="http://schemas.microsoft.com/office/powerpoint/2010/main" val="1942429609"/>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val 1"/>
          <p:cNvSpPr/>
          <p:nvPr/>
        </p:nvSpPr>
        <p:spPr>
          <a:xfrm>
            <a:off x="5079902" y="2428416"/>
            <a:ext cx="2271562" cy="2175309"/>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smtClean="0"/>
              <a:t>PIMPINAN PTN</a:t>
            </a:r>
            <a:endParaRPr lang="id-ID" dirty="0"/>
          </a:p>
        </p:txBody>
      </p:sp>
      <p:sp>
        <p:nvSpPr>
          <p:cNvPr id="3" name="Rectangle 2"/>
          <p:cNvSpPr/>
          <p:nvPr/>
        </p:nvSpPr>
        <p:spPr>
          <a:xfrm>
            <a:off x="5351646" y="567891"/>
            <a:ext cx="1472666" cy="693018"/>
          </a:xfrm>
          <a:prstGeom prst="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smtClean="0"/>
              <a:t>Tercantum dalam OTK</a:t>
            </a:r>
            <a:endParaRPr lang="id-ID" dirty="0"/>
          </a:p>
        </p:txBody>
      </p:sp>
      <p:sp>
        <p:nvSpPr>
          <p:cNvPr id="4" name="Rectangle 3"/>
          <p:cNvSpPr/>
          <p:nvPr/>
        </p:nvSpPr>
        <p:spPr>
          <a:xfrm>
            <a:off x="8287352" y="1309036"/>
            <a:ext cx="1578543" cy="673768"/>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smtClean="0"/>
              <a:t>Ditentukan syarat jabatan</a:t>
            </a:r>
            <a:endParaRPr lang="id-ID" dirty="0"/>
          </a:p>
        </p:txBody>
      </p:sp>
      <p:sp>
        <p:nvSpPr>
          <p:cNvPr id="6" name="Rectangle 5"/>
          <p:cNvSpPr/>
          <p:nvPr/>
        </p:nvSpPr>
        <p:spPr>
          <a:xfrm>
            <a:off x="8603382" y="3051207"/>
            <a:ext cx="1578543" cy="673768"/>
          </a:xfrm>
          <a:prstGeom prst="rect">
            <a:avLst/>
          </a:prstGeom>
          <a:solidFill>
            <a:schemeClr val="accent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smtClean="0"/>
              <a:t>Ditetapkan oleh PJYBW</a:t>
            </a:r>
            <a:endParaRPr lang="id-ID" dirty="0"/>
          </a:p>
        </p:txBody>
      </p:sp>
      <p:sp>
        <p:nvSpPr>
          <p:cNvPr id="7" name="Rectangle 6"/>
          <p:cNvSpPr/>
          <p:nvPr/>
        </p:nvSpPr>
        <p:spPr>
          <a:xfrm>
            <a:off x="8287352" y="4456494"/>
            <a:ext cx="1578543" cy="673768"/>
          </a:xfrm>
          <a:prstGeom prst="rect">
            <a:avLst/>
          </a:prstGeom>
          <a:solidFill>
            <a:schemeClr val="bg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smtClean="0"/>
              <a:t>Dilantik dan disumpah</a:t>
            </a:r>
            <a:endParaRPr lang="id-ID" dirty="0"/>
          </a:p>
        </p:txBody>
      </p:sp>
      <p:sp>
        <p:nvSpPr>
          <p:cNvPr id="8" name="Rectangle 7"/>
          <p:cNvSpPr/>
          <p:nvPr/>
        </p:nvSpPr>
        <p:spPr>
          <a:xfrm>
            <a:off x="5298707" y="5609925"/>
            <a:ext cx="1578543" cy="673768"/>
          </a:xfrm>
          <a:prstGeom prst="rect">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smtClean="0"/>
              <a:t>Membuat</a:t>
            </a:r>
          </a:p>
          <a:p>
            <a:pPr algn="ctr"/>
            <a:r>
              <a:rPr lang="id-ID" dirty="0" smtClean="0"/>
              <a:t>SPMJ</a:t>
            </a:r>
            <a:endParaRPr lang="id-ID" dirty="0"/>
          </a:p>
        </p:txBody>
      </p:sp>
      <p:sp>
        <p:nvSpPr>
          <p:cNvPr id="9" name="Rectangle 8"/>
          <p:cNvSpPr/>
          <p:nvPr/>
        </p:nvSpPr>
        <p:spPr>
          <a:xfrm>
            <a:off x="2635719" y="4456494"/>
            <a:ext cx="1578543" cy="673768"/>
          </a:xfrm>
          <a:prstGeom prst="rect">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smtClean="0"/>
              <a:t>Menerima tunjab</a:t>
            </a:r>
            <a:endParaRPr lang="id-ID" dirty="0"/>
          </a:p>
        </p:txBody>
      </p:sp>
      <p:sp>
        <p:nvSpPr>
          <p:cNvPr id="10" name="Rectangle 9"/>
          <p:cNvSpPr/>
          <p:nvPr/>
        </p:nvSpPr>
        <p:spPr>
          <a:xfrm>
            <a:off x="2232260" y="3092116"/>
            <a:ext cx="1578543" cy="671362"/>
          </a:xfrm>
          <a:prstGeom prst="rect">
            <a:avLst/>
          </a:prstGeom>
          <a:solidFill>
            <a:srgbClr val="6AC4C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smtClean="0"/>
              <a:t>Mempunyai</a:t>
            </a:r>
          </a:p>
          <a:p>
            <a:pPr algn="ctr"/>
            <a:r>
              <a:rPr lang="id-ID" dirty="0"/>
              <a:t>m</a:t>
            </a:r>
            <a:r>
              <a:rPr lang="id-ID" dirty="0" smtClean="0"/>
              <a:t>asa jabatan</a:t>
            </a:r>
          </a:p>
        </p:txBody>
      </p:sp>
      <p:sp>
        <p:nvSpPr>
          <p:cNvPr id="11" name="Rectangle 10"/>
          <p:cNvSpPr/>
          <p:nvPr/>
        </p:nvSpPr>
        <p:spPr>
          <a:xfrm>
            <a:off x="2635719" y="1309036"/>
            <a:ext cx="1578543" cy="673768"/>
          </a:xfrm>
          <a:prstGeom prst="rect">
            <a:avLst/>
          </a:prstGeom>
          <a:solidFill>
            <a:schemeClr val="accent5">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smtClean="0"/>
              <a:t>Bertugas penuh waktu</a:t>
            </a:r>
            <a:endParaRPr lang="id-ID" dirty="0"/>
          </a:p>
        </p:txBody>
      </p:sp>
      <p:sp>
        <p:nvSpPr>
          <p:cNvPr id="12" name="Donut 11"/>
          <p:cNvSpPr/>
          <p:nvPr/>
        </p:nvSpPr>
        <p:spPr>
          <a:xfrm flipH="1">
            <a:off x="4106378" y="1443785"/>
            <a:ext cx="4160521" cy="4004114"/>
          </a:xfrm>
          <a:prstGeom prst="donut">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solidFill>
                <a:schemeClr val="tx1"/>
              </a:solidFill>
            </a:endParaRPr>
          </a:p>
        </p:txBody>
      </p:sp>
      <p:sp>
        <p:nvSpPr>
          <p:cNvPr id="13" name="TextBox 12"/>
          <p:cNvSpPr txBox="1"/>
          <p:nvPr/>
        </p:nvSpPr>
        <p:spPr>
          <a:xfrm rot="19124916">
            <a:off x="4090470" y="2243750"/>
            <a:ext cx="1978865" cy="369332"/>
          </a:xfrm>
          <a:prstGeom prst="rect">
            <a:avLst/>
          </a:prstGeom>
          <a:noFill/>
        </p:spPr>
        <p:txBody>
          <a:bodyPr wrap="square" rtlCol="0">
            <a:spAutoFit/>
          </a:bodyPr>
          <a:lstStyle/>
          <a:p>
            <a:pPr algn="ctr"/>
            <a:r>
              <a:rPr lang="id-ID" dirty="0" smtClean="0"/>
              <a:t>Fungsi </a:t>
            </a:r>
            <a:endParaRPr lang="id-ID" dirty="0"/>
          </a:p>
        </p:txBody>
      </p:sp>
      <p:sp>
        <p:nvSpPr>
          <p:cNvPr id="14" name="TextBox 13"/>
          <p:cNvSpPr txBox="1"/>
          <p:nvPr/>
        </p:nvSpPr>
        <p:spPr>
          <a:xfrm rot="1559833">
            <a:off x="6128739" y="2109350"/>
            <a:ext cx="1978865" cy="369332"/>
          </a:xfrm>
          <a:prstGeom prst="rect">
            <a:avLst/>
          </a:prstGeom>
          <a:noFill/>
        </p:spPr>
        <p:txBody>
          <a:bodyPr wrap="square" rtlCol="0">
            <a:spAutoFit/>
          </a:bodyPr>
          <a:lstStyle/>
          <a:p>
            <a:pPr algn="ctr"/>
            <a:r>
              <a:rPr lang="id-ID" dirty="0" smtClean="0"/>
              <a:t>Manajerial </a:t>
            </a:r>
            <a:endParaRPr lang="id-ID" dirty="0"/>
          </a:p>
        </p:txBody>
      </p:sp>
    </p:spTree>
    <p:extLst>
      <p:ext uri="{BB962C8B-B14F-4D97-AF65-F5344CB8AC3E}">
        <p14:creationId xmlns:p14="http://schemas.microsoft.com/office/powerpoint/2010/main" val="436151288"/>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fade">
                                      <p:cBhvr>
                                        <p:cTn id="12" dur="500"/>
                                        <p:tgtEl>
                                          <p:spTgt spid="12"/>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3"/>
                                        </p:tgtEl>
                                        <p:attrNameLst>
                                          <p:attrName>style.visibility</p:attrName>
                                        </p:attrNameLst>
                                      </p:cBhvr>
                                      <p:to>
                                        <p:strVal val="visible"/>
                                      </p:to>
                                    </p:set>
                                    <p:animEffect transition="in" filter="fade">
                                      <p:cBhvr>
                                        <p:cTn id="17" dur="500"/>
                                        <p:tgtEl>
                                          <p:spTgt spid="13"/>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4"/>
                                        </p:tgtEl>
                                        <p:attrNameLst>
                                          <p:attrName>style.visibility</p:attrName>
                                        </p:attrNameLst>
                                      </p:cBhvr>
                                      <p:to>
                                        <p:strVal val="visible"/>
                                      </p:to>
                                    </p:set>
                                    <p:animEffect transition="in" filter="fade">
                                      <p:cBhvr>
                                        <p:cTn id="22" dur="500"/>
                                        <p:tgtEl>
                                          <p:spTgt spid="14"/>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gtEl>
                                        <p:attrNameLst>
                                          <p:attrName>style.visibility</p:attrName>
                                        </p:attrNameLst>
                                      </p:cBhvr>
                                      <p:to>
                                        <p:strVal val="visible"/>
                                      </p:to>
                                    </p:set>
                                    <p:animEffect transition="in" filter="fade">
                                      <p:cBhvr>
                                        <p:cTn id="27" dur="500"/>
                                        <p:tgtEl>
                                          <p:spTgt spid="3"/>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4"/>
                                        </p:tgtEl>
                                        <p:attrNameLst>
                                          <p:attrName>style.visibility</p:attrName>
                                        </p:attrNameLst>
                                      </p:cBhvr>
                                      <p:to>
                                        <p:strVal val="visible"/>
                                      </p:to>
                                    </p:set>
                                    <p:animEffect transition="in" filter="fade">
                                      <p:cBhvr>
                                        <p:cTn id="32" dur="500"/>
                                        <p:tgtEl>
                                          <p:spTgt spid="4"/>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6"/>
                                        </p:tgtEl>
                                        <p:attrNameLst>
                                          <p:attrName>style.visibility</p:attrName>
                                        </p:attrNameLst>
                                      </p:cBhvr>
                                      <p:to>
                                        <p:strVal val="visible"/>
                                      </p:to>
                                    </p:set>
                                    <p:animEffect transition="in" filter="fade">
                                      <p:cBhvr>
                                        <p:cTn id="37" dur="500"/>
                                        <p:tgtEl>
                                          <p:spTgt spid="6"/>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7"/>
                                        </p:tgtEl>
                                        <p:attrNameLst>
                                          <p:attrName>style.visibility</p:attrName>
                                        </p:attrNameLst>
                                      </p:cBhvr>
                                      <p:to>
                                        <p:strVal val="visible"/>
                                      </p:to>
                                    </p:set>
                                    <p:animEffect transition="in" filter="fade">
                                      <p:cBhvr>
                                        <p:cTn id="42" dur="500"/>
                                        <p:tgtEl>
                                          <p:spTgt spid="7"/>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8"/>
                                        </p:tgtEl>
                                        <p:attrNameLst>
                                          <p:attrName>style.visibility</p:attrName>
                                        </p:attrNameLst>
                                      </p:cBhvr>
                                      <p:to>
                                        <p:strVal val="visible"/>
                                      </p:to>
                                    </p:set>
                                    <p:animEffect transition="in" filter="fade">
                                      <p:cBhvr>
                                        <p:cTn id="47" dur="500"/>
                                        <p:tgtEl>
                                          <p:spTgt spid="8"/>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9"/>
                                        </p:tgtEl>
                                        <p:attrNameLst>
                                          <p:attrName>style.visibility</p:attrName>
                                        </p:attrNameLst>
                                      </p:cBhvr>
                                      <p:to>
                                        <p:strVal val="visible"/>
                                      </p:to>
                                    </p:set>
                                    <p:animEffect transition="in" filter="fade">
                                      <p:cBhvr>
                                        <p:cTn id="52" dur="500"/>
                                        <p:tgtEl>
                                          <p:spTgt spid="9"/>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grpId="0" nodeType="clickEffect">
                                  <p:stCondLst>
                                    <p:cond delay="0"/>
                                  </p:stCondLst>
                                  <p:childTnLst>
                                    <p:set>
                                      <p:cBhvr>
                                        <p:cTn id="56" dur="1" fill="hold">
                                          <p:stCondLst>
                                            <p:cond delay="0"/>
                                          </p:stCondLst>
                                        </p:cTn>
                                        <p:tgtEl>
                                          <p:spTgt spid="10"/>
                                        </p:tgtEl>
                                        <p:attrNameLst>
                                          <p:attrName>style.visibility</p:attrName>
                                        </p:attrNameLst>
                                      </p:cBhvr>
                                      <p:to>
                                        <p:strVal val="visible"/>
                                      </p:to>
                                    </p:set>
                                    <p:animEffect transition="in" filter="fade">
                                      <p:cBhvr>
                                        <p:cTn id="57" dur="500"/>
                                        <p:tgtEl>
                                          <p:spTgt spid="10"/>
                                        </p:tgtEl>
                                      </p:cBhvr>
                                    </p:animEffect>
                                  </p:childTnLst>
                                </p:cTn>
                              </p:par>
                            </p:childTnLst>
                          </p:cTn>
                        </p:par>
                      </p:childTnLst>
                    </p:cTn>
                  </p:par>
                  <p:par>
                    <p:cTn id="58" fill="hold">
                      <p:stCondLst>
                        <p:cond delay="indefinite"/>
                      </p:stCondLst>
                      <p:childTnLst>
                        <p:par>
                          <p:cTn id="59" fill="hold">
                            <p:stCondLst>
                              <p:cond delay="0"/>
                            </p:stCondLst>
                            <p:childTnLst>
                              <p:par>
                                <p:cTn id="60" presetID="10" presetClass="entr" presetSubtype="0" fill="hold" grpId="0" nodeType="clickEffect">
                                  <p:stCondLst>
                                    <p:cond delay="0"/>
                                  </p:stCondLst>
                                  <p:childTnLst>
                                    <p:set>
                                      <p:cBhvr>
                                        <p:cTn id="61" dur="1" fill="hold">
                                          <p:stCondLst>
                                            <p:cond delay="0"/>
                                          </p:stCondLst>
                                        </p:cTn>
                                        <p:tgtEl>
                                          <p:spTgt spid="11"/>
                                        </p:tgtEl>
                                        <p:attrNameLst>
                                          <p:attrName>style.visibility</p:attrName>
                                        </p:attrNameLst>
                                      </p:cBhvr>
                                      <p:to>
                                        <p:strVal val="visible"/>
                                      </p:to>
                                    </p:set>
                                    <p:animEffect transition="in" filter="fade">
                                      <p:cBhvr>
                                        <p:cTn id="62"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4" grpId="0" animBg="1"/>
      <p:bldP spid="6" grpId="0" animBg="1"/>
      <p:bldP spid="7" grpId="0" animBg="1"/>
      <p:bldP spid="8" grpId="0" animBg="1"/>
      <p:bldP spid="9" grpId="0" animBg="1"/>
      <p:bldP spid="10" grpId="0" animBg="1"/>
      <p:bldP spid="11" grpId="0" animBg="1"/>
      <p:bldP spid="12" grpId="0" animBg="1"/>
      <p:bldP spid="13" grpId="0"/>
      <p:bldP spid="14"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541867" y="1261533"/>
            <a:ext cx="4792133" cy="4842934"/>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id-ID" sz="2400" dirty="0" smtClean="0"/>
              <a:t>Di dalam Peraturan Pemerintah Nomor 53 Tahun 2010 tentang Disiplin PNS dan Perka BKN Nomor 21 Tahun 2010 tentang Ketentuan Pelaksanaan Peraturan Pemerintah Nomor 53 Tahun 2010, dalam hal ketentuan tentang pejabat yang berwenang menjatuhkan hukuman disiplin, jabatan pimpinan perguruan tinggi disetarakan dengan jabatan struktural</a:t>
            </a:r>
            <a:endParaRPr lang="id-ID" sz="2400" dirty="0"/>
          </a:p>
        </p:txBody>
      </p:sp>
      <p:sp>
        <p:nvSpPr>
          <p:cNvPr id="4" name="Rectangle 3"/>
          <p:cNvSpPr/>
          <p:nvPr/>
        </p:nvSpPr>
        <p:spPr>
          <a:xfrm>
            <a:off x="6858001" y="1261533"/>
            <a:ext cx="4792133" cy="4842934"/>
          </a:xfrm>
          <a:prstGeom prst="rect">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id-ID" sz="2400" dirty="0" smtClean="0"/>
              <a:t>Dalam Peraturan Menteri Pendidikan dan Kebudayaan Nomor 67 Tahun 2014 tentang Pejabat Penilai dan Atasan Pejabat Penilai  Penilaian Prestasi Kerja Pegawai Negeri Sipil, Pimpinan Perguruan Tinggi Negeri merupakan pejabat penilai dan/atau atasan pejabat penilai dalam memberikan penilaian prestasi kerja pegawai negeri sipil di lingkungan perguruan tinggi negeri masing.</a:t>
            </a:r>
            <a:endParaRPr lang="id-ID" sz="2400" dirty="0"/>
          </a:p>
        </p:txBody>
      </p:sp>
    </p:spTree>
    <p:extLst>
      <p:ext uri="{BB962C8B-B14F-4D97-AF65-F5344CB8AC3E}">
        <p14:creationId xmlns:p14="http://schemas.microsoft.com/office/powerpoint/2010/main" val="2221691261"/>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36884" y="336884"/>
            <a:ext cx="5053263" cy="369332"/>
          </a:xfrm>
          <a:prstGeom prst="rect">
            <a:avLst/>
          </a:prstGeom>
          <a:noFill/>
        </p:spPr>
        <p:txBody>
          <a:bodyPr wrap="square" rtlCol="0">
            <a:spAutoFit/>
          </a:bodyPr>
          <a:lstStyle/>
          <a:p>
            <a:r>
              <a:rPr lang="id-ID" dirty="0" smtClean="0"/>
              <a:t>Contoh  TUSI Pimpinan PTN dalam OTK</a:t>
            </a:r>
            <a:endParaRPr lang="id-ID" dirty="0"/>
          </a:p>
        </p:txBody>
      </p:sp>
      <p:sp>
        <p:nvSpPr>
          <p:cNvPr id="3" name="Rectangle 2"/>
          <p:cNvSpPr/>
          <p:nvPr/>
        </p:nvSpPr>
        <p:spPr>
          <a:xfrm>
            <a:off x="336884" y="780365"/>
            <a:ext cx="1482291" cy="529390"/>
          </a:xfrm>
          <a:prstGeom prst="rect">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smtClean="0">
                <a:solidFill>
                  <a:schemeClr val="bg1"/>
                </a:solidFill>
              </a:rPr>
              <a:t>Rektor</a:t>
            </a:r>
            <a:endParaRPr lang="id-ID" dirty="0">
              <a:solidFill>
                <a:schemeClr val="bg1"/>
              </a:solidFill>
            </a:endParaRPr>
          </a:p>
        </p:txBody>
      </p:sp>
      <p:sp>
        <p:nvSpPr>
          <p:cNvPr id="5" name="Rectangle 4"/>
          <p:cNvSpPr/>
          <p:nvPr/>
        </p:nvSpPr>
        <p:spPr>
          <a:xfrm>
            <a:off x="2241884" y="781803"/>
            <a:ext cx="3686476" cy="2254718"/>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id-ID" dirty="0" smtClean="0">
                <a:solidFill>
                  <a:schemeClr val="tx1"/>
                </a:solidFill>
              </a:rPr>
              <a:t>Tugas:</a:t>
            </a:r>
          </a:p>
          <a:p>
            <a:pPr algn="just"/>
            <a:r>
              <a:rPr lang="id-ID" dirty="0" smtClean="0">
                <a:solidFill>
                  <a:schemeClr val="tx1"/>
                </a:solidFill>
              </a:rPr>
              <a:t>Memimpin pengelolaan dan penyelenggaraan pendidikan, penelitian dan pengabdian kepada masyarakat serta membina dosen, tenaga kependidikan, mahasiswa dan humas.</a:t>
            </a:r>
            <a:endParaRPr lang="id-ID" dirty="0">
              <a:solidFill>
                <a:schemeClr val="tx1"/>
              </a:solidFill>
            </a:endParaRPr>
          </a:p>
        </p:txBody>
      </p:sp>
      <p:sp>
        <p:nvSpPr>
          <p:cNvPr id="6" name="Rectangle 5"/>
          <p:cNvSpPr/>
          <p:nvPr/>
        </p:nvSpPr>
        <p:spPr>
          <a:xfrm>
            <a:off x="6302944" y="792854"/>
            <a:ext cx="5755907" cy="2254718"/>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id-ID" dirty="0" smtClean="0"/>
              <a:t>Fungsi:</a:t>
            </a:r>
          </a:p>
          <a:p>
            <a:pPr marL="355600" indent="-355600" algn="just">
              <a:buAutoNum type="alphaLcPeriod"/>
            </a:pPr>
            <a:r>
              <a:rPr lang="id-ID" dirty="0" smtClean="0"/>
              <a:t>Pelaksanaan dan pengembangan dikti</a:t>
            </a:r>
          </a:p>
          <a:p>
            <a:pPr marL="355600" indent="-355600" algn="just">
              <a:buAutoNum type="alphaLcPeriod"/>
            </a:pPr>
            <a:r>
              <a:rPr lang="id-ID" dirty="0" smtClean="0"/>
              <a:t>Pelaksanaan penelitian dalam rangka pengembangan IPTEKS</a:t>
            </a:r>
          </a:p>
          <a:p>
            <a:pPr marL="355600" indent="-355600" algn="just">
              <a:buAutoNum type="alphaLcPeriod"/>
            </a:pPr>
            <a:r>
              <a:rPr lang="id-ID" dirty="0" smtClean="0"/>
              <a:t>Pelaksanaan pengabdian kepada masyarakat</a:t>
            </a:r>
          </a:p>
          <a:p>
            <a:pPr marL="355600" indent="-355600" algn="just">
              <a:buAutoNum type="alphaLcPeriod"/>
            </a:pPr>
            <a:r>
              <a:rPr lang="id-ID" dirty="0" smtClean="0"/>
              <a:t>Pembinaan sivitas akademika dan hubungannya dengan lingkungan; dan</a:t>
            </a:r>
          </a:p>
          <a:p>
            <a:pPr marL="355600" indent="-355600" algn="just">
              <a:buAutoNum type="alphaLcPeriod"/>
            </a:pPr>
            <a:r>
              <a:rPr lang="id-ID" dirty="0" smtClean="0"/>
              <a:t>Pelaksanaan tata kelola PT</a:t>
            </a:r>
            <a:endParaRPr lang="id-ID" dirty="0"/>
          </a:p>
        </p:txBody>
      </p:sp>
      <p:sp>
        <p:nvSpPr>
          <p:cNvPr id="7" name="Rectangle 6"/>
          <p:cNvSpPr/>
          <p:nvPr/>
        </p:nvSpPr>
        <p:spPr>
          <a:xfrm>
            <a:off x="336884" y="3178023"/>
            <a:ext cx="1482291" cy="673769"/>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smtClean="0"/>
              <a:t>Wakil</a:t>
            </a:r>
          </a:p>
          <a:p>
            <a:pPr algn="ctr"/>
            <a:r>
              <a:rPr lang="id-ID" dirty="0" smtClean="0"/>
              <a:t>Rektor</a:t>
            </a:r>
            <a:endParaRPr lang="id-ID" dirty="0"/>
          </a:p>
        </p:txBody>
      </p:sp>
      <p:sp>
        <p:nvSpPr>
          <p:cNvPr id="8" name="Rectangle 7"/>
          <p:cNvSpPr/>
          <p:nvPr/>
        </p:nvSpPr>
        <p:spPr>
          <a:xfrm>
            <a:off x="2261934" y="3178023"/>
            <a:ext cx="3686476" cy="883118"/>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id-ID" dirty="0" smtClean="0"/>
              <a:t>Tugas:</a:t>
            </a:r>
          </a:p>
          <a:p>
            <a:pPr algn="just"/>
            <a:r>
              <a:rPr lang="id-ID" dirty="0" smtClean="0"/>
              <a:t>Membantu Rektor dalam memimpin pengelolaan di bidang......</a:t>
            </a:r>
          </a:p>
        </p:txBody>
      </p:sp>
      <p:sp>
        <p:nvSpPr>
          <p:cNvPr id="9" name="Rectangle 8"/>
          <p:cNvSpPr/>
          <p:nvPr/>
        </p:nvSpPr>
        <p:spPr>
          <a:xfrm>
            <a:off x="336884" y="4340995"/>
            <a:ext cx="1482291" cy="673769"/>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smtClean="0">
                <a:solidFill>
                  <a:schemeClr val="tx1"/>
                </a:solidFill>
              </a:rPr>
              <a:t>Dekan</a:t>
            </a:r>
          </a:p>
        </p:txBody>
      </p:sp>
      <p:sp>
        <p:nvSpPr>
          <p:cNvPr id="10" name="Rectangle 9"/>
          <p:cNvSpPr/>
          <p:nvPr/>
        </p:nvSpPr>
        <p:spPr>
          <a:xfrm>
            <a:off x="2327710" y="4340995"/>
            <a:ext cx="3686476" cy="1368391"/>
          </a:xfrm>
          <a:prstGeom prst="rect">
            <a:avLst/>
          </a:prstGeom>
          <a:solidFill>
            <a:schemeClr val="bg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id-ID" dirty="0" smtClean="0"/>
              <a:t>Tugas:</a:t>
            </a:r>
          </a:p>
          <a:p>
            <a:pPr algn="just"/>
            <a:r>
              <a:rPr lang="id-ID" dirty="0" smtClean="0"/>
              <a:t>Mengkoordinasikan dan melaksana-kan pendidikan dalam satu atau sejumlah cabang IPTEKS</a:t>
            </a:r>
          </a:p>
          <a:p>
            <a:pPr algn="just"/>
            <a:endParaRPr lang="id-ID" dirty="0" smtClean="0"/>
          </a:p>
        </p:txBody>
      </p:sp>
      <p:sp>
        <p:nvSpPr>
          <p:cNvPr id="11" name="Rectangle 10"/>
          <p:cNvSpPr/>
          <p:nvPr/>
        </p:nvSpPr>
        <p:spPr>
          <a:xfrm>
            <a:off x="6302944" y="4340995"/>
            <a:ext cx="5755907" cy="2254718"/>
          </a:xfrm>
          <a:prstGeom prst="rect">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id-ID" dirty="0" smtClean="0"/>
              <a:t>Fungsi:</a:t>
            </a:r>
          </a:p>
          <a:p>
            <a:pPr marL="355600" indent="-355600" algn="just">
              <a:buAutoNum type="alphaLcPeriod"/>
            </a:pPr>
            <a:r>
              <a:rPr lang="id-ID" dirty="0" smtClean="0"/>
              <a:t>Pelaksanaan dan pengembangan pendidikan di ling.Fak</a:t>
            </a:r>
          </a:p>
          <a:p>
            <a:pPr marL="355600" indent="-355600" algn="just">
              <a:buAutoNum type="alphaLcPeriod"/>
            </a:pPr>
            <a:r>
              <a:rPr lang="id-ID" dirty="0" smtClean="0"/>
              <a:t>Pelaksanaan penelitian dalam rangka pengembangan IPTEKS</a:t>
            </a:r>
          </a:p>
          <a:p>
            <a:pPr marL="355600" indent="-355600" algn="just">
              <a:buAutoNum type="alphaLcPeriod"/>
            </a:pPr>
            <a:r>
              <a:rPr lang="id-ID" dirty="0" smtClean="0"/>
              <a:t>Pelaksanaan pengabdian kepada masyarakat</a:t>
            </a:r>
          </a:p>
          <a:p>
            <a:pPr marL="355600" indent="-355600" algn="just">
              <a:buAutoNum type="alphaLcPeriod"/>
            </a:pPr>
            <a:r>
              <a:rPr lang="id-ID" dirty="0" smtClean="0"/>
              <a:t>Pembinaan sivitas akademika dan hubungannya dengan lingkungan; dan</a:t>
            </a:r>
          </a:p>
          <a:p>
            <a:pPr marL="355600" indent="-355600" algn="just">
              <a:buAutoNum type="alphaLcPeriod"/>
            </a:pPr>
            <a:r>
              <a:rPr lang="id-ID" dirty="0" smtClean="0"/>
              <a:t>Pelaksanaan tata kelola Fakultas</a:t>
            </a:r>
            <a:endParaRPr lang="id-ID" dirty="0"/>
          </a:p>
        </p:txBody>
      </p:sp>
      <p:sp>
        <p:nvSpPr>
          <p:cNvPr id="12" name="Right Arrow 11"/>
          <p:cNvSpPr/>
          <p:nvPr/>
        </p:nvSpPr>
        <p:spPr>
          <a:xfrm>
            <a:off x="1923449" y="858214"/>
            <a:ext cx="250257" cy="4057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13" name="Right Arrow 12"/>
          <p:cNvSpPr/>
          <p:nvPr/>
        </p:nvSpPr>
        <p:spPr>
          <a:xfrm>
            <a:off x="1923449" y="3412156"/>
            <a:ext cx="250257" cy="4057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14" name="Right Arrow 13"/>
          <p:cNvSpPr/>
          <p:nvPr/>
        </p:nvSpPr>
        <p:spPr>
          <a:xfrm>
            <a:off x="1948314" y="4475029"/>
            <a:ext cx="250257" cy="4057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Tree>
    <p:extLst>
      <p:ext uri="{BB962C8B-B14F-4D97-AF65-F5344CB8AC3E}">
        <p14:creationId xmlns:p14="http://schemas.microsoft.com/office/powerpoint/2010/main" val="3293089819"/>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2"/>
                                        </p:tgtEl>
                                        <p:attrNameLst>
                                          <p:attrName>style.visibility</p:attrName>
                                        </p:attrNameLst>
                                      </p:cBhvr>
                                      <p:to>
                                        <p:strVal val="visible"/>
                                      </p:to>
                                    </p:set>
                                    <p:animEffect transition="in" filter="fade">
                                      <p:cBhvr>
                                        <p:cTn id="17" dur="500"/>
                                        <p:tgtEl>
                                          <p:spTgt spid="12"/>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5"/>
                                        </p:tgtEl>
                                        <p:attrNameLst>
                                          <p:attrName>style.visibility</p:attrName>
                                        </p:attrNameLst>
                                      </p:cBhvr>
                                      <p:to>
                                        <p:strVal val="visible"/>
                                      </p:to>
                                    </p:set>
                                    <p:animEffect transition="in" filter="fade">
                                      <p:cBhvr>
                                        <p:cTn id="22" dur="500"/>
                                        <p:tgtEl>
                                          <p:spTgt spid="5"/>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6"/>
                                        </p:tgtEl>
                                        <p:attrNameLst>
                                          <p:attrName>style.visibility</p:attrName>
                                        </p:attrNameLst>
                                      </p:cBhvr>
                                      <p:to>
                                        <p:strVal val="visible"/>
                                      </p:to>
                                    </p:set>
                                    <p:animEffect transition="in" filter="fade">
                                      <p:cBhvr>
                                        <p:cTn id="27" dur="500"/>
                                        <p:tgtEl>
                                          <p:spTgt spid="6"/>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7"/>
                                        </p:tgtEl>
                                        <p:attrNameLst>
                                          <p:attrName>style.visibility</p:attrName>
                                        </p:attrNameLst>
                                      </p:cBhvr>
                                      <p:to>
                                        <p:strVal val="visible"/>
                                      </p:to>
                                    </p:set>
                                    <p:animEffect transition="in" filter="fade">
                                      <p:cBhvr>
                                        <p:cTn id="32" dur="500"/>
                                        <p:tgtEl>
                                          <p:spTgt spid="7"/>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13"/>
                                        </p:tgtEl>
                                        <p:attrNameLst>
                                          <p:attrName>style.visibility</p:attrName>
                                        </p:attrNameLst>
                                      </p:cBhvr>
                                      <p:to>
                                        <p:strVal val="visible"/>
                                      </p:to>
                                    </p:set>
                                    <p:animEffect transition="in" filter="fade">
                                      <p:cBhvr>
                                        <p:cTn id="37" dur="500"/>
                                        <p:tgtEl>
                                          <p:spTgt spid="13"/>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8"/>
                                        </p:tgtEl>
                                        <p:attrNameLst>
                                          <p:attrName>style.visibility</p:attrName>
                                        </p:attrNameLst>
                                      </p:cBhvr>
                                      <p:to>
                                        <p:strVal val="visible"/>
                                      </p:to>
                                    </p:set>
                                    <p:animEffect transition="in" filter="fade">
                                      <p:cBhvr>
                                        <p:cTn id="42" dur="500"/>
                                        <p:tgtEl>
                                          <p:spTgt spid="8"/>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9"/>
                                        </p:tgtEl>
                                        <p:attrNameLst>
                                          <p:attrName>style.visibility</p:attrName>
                                        </p:attrNameLst>
                                      </p:cBhvr>
                                      <p:to>
                                        <p:strVal val="visible"/>
                                      </p:to>
                                    </p:set>
                                    <p:animEffect transition="in" filter="fade">
                                      <p:cBhvr>
                                        <p:cTn id="47" dur="500"/>
                                        <p:tgtEl>
                                          <p:spTgt spid="9"/>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14"/>
                                        </p:tgtEl>
                                        <p:attrNameLst>
                                          <p:attrName>style.visibility</p:attrName>
                                        </p:attrNameLst>
                                      </p:cBhvr>
                                      <p:to>
                                        <p:strVal val="visible"/>
                                      </p:to>
                                    </p:set>
                                    <p:animEffect transition="in" filter="fade">
                                      <p:cBhvr>
                                        <p:cTn id="52" dur="500"/>
                                        <p:tgtEl>
                                          <p:spTgt spid="14"/>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grpId="0" nodeType="clickEffect">
                                  <p:stCondLst>
                                    <p:cond delay="0"/>
                                  </p:stCondLst>
                                  <p:childTnLst>
                                    <p:set>
                                      <p:cBhvr>
                                        <p:cTn id="56" dur="1" fill="hold">
                                          <p:stCondLst>
                                            <p:cond delay="0"/>
                                          </p:stCondLst>
                                        </p:cTn>
                                        <p:tgtEl>
                                          <p:spTgt spid="10"/>
                                        </p:tgtEl>
                                        <p:attrNameLst>
                                          <p:attrName>style.visibility</p:attrName>
                                        </p:attrNameLst>
                                      </p:cBhvr>
                                      <p:to>
                                        <p:strVal val="visible"/>
                                      </p:to>
                                    </p:set>
                                    <p:animEffect transition="in" filter="fade">
                                      <p:cBhvr>
                                        <p:cTn id="57" dur="500"/>
                                        <p:tgtEl>
                                          <p:spTgt spid="10"/>
                                        </p:tgtEl>
                                      </p:cBhvr>
                                    </p:animEffect>
                                  </p:childTnLst>
                                </p:cTn>
                              </p:par>
                            </p:childTnLst>
                          </p:cTn>
                        </p:par>
                      </p:childTnLst>
                    </p:cTn>
                  </p:par>
                  <p:par>
                    <p:cTn id="58" fill="hold">
                      <p:stCondLst>
                        <p:cond delay="indefinite"/>
                      </p:stCondLst>
                      <p:childTnLst>
                        <p:par>
                          <p:cTn id="59" fill="hold">
                            <p:stCondLst>
                              <p:cond delay="0"/>
                            </p:stCondLst>
                            <p:childTnLst>
                              <p:par>
                                <p:cTn id="60" presetID="10" presetClass="entr" presetSubtype="0" fill="hold" grpId="0" nodeType="clickEffect">
                                  <p:stCondLst>
                                    <p:cond delay="0"/>
                                  </p:stCondLst>
                                  <p:childTnLst>
                                    <p:set>
                                      <p:cBhvr>
                                        <p:cTn id="61" dur="1" fill="hold">
                                          <p:stCondLst>
                                            <p:cond delay="0"/>
                                          </p:stCondLst>
                                        </p:cTn>
                                        <p:tgtEl>
                                          <p:spTgt spid="11"/>
                                        </p:tgtEl>
                                        <p:attrNameLst>
                                          <p:attrName>style.visibility</p:attrName>
                                        </p:attrNameLst>
                                      </p:cBhvr>
                                      <p:to>
                                        <p:strVal val="visible"/>
                                      </p:to>
                                    </p:set>
                                    <p:animEffect transition="in" filter="fade">
                                      <p:cBhvr>
                                        <p:cTn id="62"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animBg="1"/>
      <p:bldP spid="5" grpId="0" animBg="1"/>
      <p:bldP spid="6" grpId="0" animBg="1"/>
      <p:bldP spid="7" grpId="0" animBg="1"/>
      <p:bldP spid="8" grpId="0" animBg="1"/>
      <p:bldP spid="9" grpId="0" animBg="1"/>
      <p:bldP spid="10" grpId="0" animBg="1"/>
      <p:bldP spid="11" grpId="0" animBg="1"/>
      <p:bldP spid="12" grpId="0" animBg="1"/>
      <p:bldP spid="13" grpId="0" animBg="1"/>
      <p:bldP spid="14"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36884" y="983215"/>
            <a:ext cx="1482291" cy="529390"/>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smtClean="0">
                <a:solidFill>
                  <a:schemeClr val="bg1"/>
                </a:solidFill>
              </a:rPr>
              <a:t>Wakil </a:t>
            </a:r>
          </a:p>
          <a:p>
            <a:pPr algn="ctr"/>
            <a:r>
              <a:rPr lang="id-ID" dirty="0" smtClean="0">
                <a:solidFill>
                  <a:schemeClr val="bg1"/>
                </a:solidFill>
              </a:rPr>
              <a:t>Dekan</a:t>
            </a:r>
            <a:endParaRPr lang="id-ID" dirty="0">
              <a:solidFill>
                <a:schemeClr val="bg1"/>
              </a:solidFill>
            </a:endParaRPr>
          </a:p>
        </p:txBody>
      </p:sp>
      <p:sp>
        <p:nvSpPr>
          <p:cNvPr id="5" name="Rectangle 4"/>
          <p:cNvSpPr/>
          <p:nvPr/>
        </p:nvSpPr>
        <p:spPr>
          <a:xfrm>
            <a:off x="2310063" y="983215"/>
            <a:ext cx="3686476" cy="1240221"/>
          </a:xfrm>
          <a:prstGeom prst="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id-ID" dirty="0" smtClean="0"/>
              <a:t>Tugas:</a:t>
            </a:r>
          </a:p>
          <a:p>
            <a:pPr algn="just"/>
            <a:r>
              <a:rPr lang="id-ID" dirty="0" smtClean="0"/>
              <a:t>Membantu dekan dalam memimpin pelaksanaan... (bidang tugas)</a:t>
            </a:r>
          </a:p>
        </p:txBody>
      </p:sp>
      <p:sp>
        <p:nvSpPr>
          <p:cNvPr id="7" name="Rectangle 6"/>
          <p:cNvSpPr/>
          <p:nvPr/>
        </p:nvSpPr>
        <p:spPr>
          <a:xfrm>
            <a:off x="336884" y="2418348"/>
            <a:ext cx="1482291" cy="673769"/>
          </a:xfrm>
          <a:prstGeom prst="rect">
            <a:avLst/>
          </a:prstGeom>
          <a:solidFill>
            <a:schemeClr val="accent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smtClean="0"/>
              <a:t>Ketua Jurusan</a:t>
            </a:r>
          </a:p>
        </p:txBody>
      </p:sp>
      <p:sp>
        <p:nvSpPr>
          <p:cNvPr id="8" name="Rectangle 7"/>
          <p:cNvSpPr/>
          <p:nvPr/>
        </p:nvSpPr>
        <p:spPr>
          <a:xfrm>
            <a:off x="2310063" y="2418347"/>
            <a:ext cx="3686476" cy="1123749"/>
          </a:xfrm>
          <a:prstGeom prst="rect">
            <a:avLst/>
          </a:prstGeom>
          <a:solidFill>
            <a:schemeClr val="bg2">
              <a:lumMod val="2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id-ID" dirty="0" smtClean="0"/>
              <a:t>Tugas:</a:t>
            </a:r>
          </a:p>
          <a:p>
            <a:pPr algn="just"/>
            <a:r>
              <a:rPr lang="id-ID" dirty="0" smtClean="0"/>
              <a:t>Melaksanakan pengelolaan sumber daya pendukung prodi dalam satu rumpun disiplin IPTEKS</a:t>
            </a:r>
          </a:p>
        </p:txBody>
      </p:sp>
      <p:sp>
        <p:nvSpPr>
          <p:cNvPr id="9" name="Rectangle 8"/>
          <p:cNvSpPr/>
          <p:nvPr/>
        </p:nvSpPr>
        <p:spPr>
          <a:xfrm>
            <a:off x="336883" y="3667226"/>
            <a:ext cx="1482291" cy="673769"/>
          </a:xfrm>
          <a:prstGeom prst="rect">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smtClean="0"/>
              <a:t>LPPM</a:t>
            </a:r>
          </a:p>
        </p:txBody>
      </p:sp>
      <p:sp>
        <p:nvSpPr>
          <p:cNvPr id="10" name="Rectangle 9"/>
          <p:cNvSpPr/>
          <p:nvPr/>
        </p:nvSpPr>
        <p:spPr>
          <a:xfrm>
            <a:off x="2310063" y="3667226"/>
            <a:ext cx="3686476" cy="1368391"/>
          </a:xfrm>
          <a:prstGeom prst="rect">
            <a:avLst/>
          </a:prstGeom>
          <a:solidFill>
            <a:schemeClr val="tx1">
              <a:lumMod val="50000"/>
              <a:lumOff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id-ID" dirty="0" smtClean="0"/>
              <a:t>Tugas:</a:t>
            </a:r>
          </a:p>
          <a:p>
            <a:pPr algn="just"/>
            <a:r>
              <a:rPr lang="id-ID" dirty="0" smtClean="0"/>
              <a:t>Melaksanakan, mengoordinasikan, memonitor dan menilai pelaksanaan kegiatan litabdimas</a:t>
            </a:r>
          </a:p>
        </p:txBody>
      </p:sp>
      <p:sp>
        <p:nvSpPr>
          <p:cNvPr id="11" name="Rectangle 10"/>
          <p:cNvSpPr/>
          <p:nvPr/>
        </p:nvSpPr>
        <p:spPr>
          <a:xfrm>
            <a:off x="6168190" y="3667226"/>
            <a:ext cx="5755907" cy="3099333"/>
          </a:xfrm>
          <a:prstGeom prst="rect">
            <a:avLst/>
          </a:prstGeom>
          <a:solidFill>
            <a:schemeClr val="tx1">
              <a:lumMod val="65000"/>
              <a:lumOff val="3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id-ID" dirty="0" smtClean="0"/>
              <a:t>Fungsi:</a:t>
            </a:r>
          </a:p>
          <a:p>
            <a:pPr marL="355600" indent="-355600" algn="just">
              <a:buAutoNum type="alphaLcPeriod"/>
            </a:pPr>
            <a:r>
              <a:rPr lang="id-ID" dirty="0" smtClean="0"/>
              <a:t>Penyusunan renprogang lembaga</a:t>
            </a:r>
          </a:p>
          <a:p>
            <a:pPr marL="355600" indent="-355600" algn="just">
              <a:buAutoNum type="alphaLcPeriod"/>
            </a:pPr>
            <a:r>
              <a:rPr lang="id-ID" dirty="0" smtClean="0"/>
              <a:t>Pelaksanaan penelitian ilmiah murni dan terapan</a:t>
            </a:r>
          </a:p>
          <a:p>
            <a:pPr marL="355600" indent="-355600" algn="just">
              <a:buAutoNum type="alphaLcPeriod"/>
            </a:pPr>
            <a:r>
              <a:rPr lang="id-ID" dirty="0" smtClean="0"/>
              <a:t>Pelaksanaan pengabdian pada masyarakat</a:t>
            </a:r>
          </a:p>
          <a:p>
            <a:pPr marL="355600" indent="-355600" algn="just">
              <a:buAutoNum type="alphaLcPeriod"/>
            </a:pPr>
            <a:r>
              <a:rPr lang="id-ID" dirty="0" smtClean="0"/>
              <a:t>Mengoordinasikan pelaksanaan litabdimas di lingkugan PT</a:t>
            </a:r>
          </a:p>
          <a:p>
            <a:pPr marL="355600" indent="-355600" algn="just">
              <a:buAutoNum type="alphaLcPeriod"/>
            </a:pPr>
            <a:r>
              <a:rPr lang="id-ID" dirty="0" smtClean="0"/>
              <a:t>Pelaksanaan publikasi hasil litabdimas</a:t>
            </a:r>
          </a:p>
          <a:p>
            <a:pPr marL="355600" indent="-355600" algn="just">
              <a:buAutoNum type="alphaLcPeriod"/>
            </a:pPr>
            <a:r>
              <a:rPr lang="id-ID" dirty="0" smtClean="0"/>
              <a:t>Peningkatan relevansi proglitabdimas kepada masyarakat sesuai dengan kebutuhan masyarakat</a:t>
            </a:r>
          </a:p>
          <a:p>
            <a:pPr marL="355600" indent="-355600" algn="just">
              <a:buAutoNum type="alphaLcPeriod"/>
            </a:pPr>
            <a:r>
              <a:rPr lang="id-ID" dirty="0" smtClean="0"/>
              <a:t>Pelaksanaan urusan administrasi Lembaga</a:t>
            </a:r>
          </a:p>
          <a:p>
            <a:pPr marL="355600" indent="-355600" algn="just">
              <a:buAutoNum type="alphaLcPeriod"/>
            </a:pPr>
            <a:endParaRPr lang="id-ID" dirty="0" smtClean="0"/>
          </a:p>
        </p:txBody>
      </p:sp>
      <p:sp>
        <p:nvSpPr>
          <p:cNvPr id="12" name="Right Arrow 11"/>
          <p:cNvSpPr/>
          <p:nvPr/>
        </p:nvSpPr>
        <p:spPr>
          <a:xfrm>
            <a:off x="1939490" y="1106905"/>
            <a:ext cx="250257" cy="4057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13" name="Right Arrow 12"/>
          <p:cNvSpPr/>
          <p:nvPr/>
        </p:nvSpPr>
        <p:spPr>
          <a:xfrm>
            <a:off x="1939490" y="2547568"/>
            <a:ext cx="250257" cy="4057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14" name="Right Arrow 13"/>
          <p:cNvSpPr/>
          <p:nvPr/>
        </p:nvSpPr>
        <p:spPr>
          <a:xfrm>
            <a:off x="1939489" y="3801260"/>
            <a:ext cx="250257" cy="4057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Tree>
    <p:extLst>
      <p:ext uri="{BB962C8B-B14F-4D97-AF65-F5344CB8AC3E}">
        <p14:creationId xmlns:p14="http://schemas.microsoft.com/office/powerpoint/2010/main" val="1396651561"/>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fade">
                                      <p:cBhvr>
                                        <p:cTn id="12" dur="500"/>
                                        <p:tgtEl>
                                          <p:spTgt spid="12"/>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fade">
                                      <p:cBhvr>
                                        <p:cTn id="17" dur="500"/>
                                        <p:tgtEl>
                                          <p:spTgt spid="5"/>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fade">
                                      <p:cBhvr>
                                        <p:cTn id="22" dur="500"/>
                                        <p:tgtEl>
                                          <p:spTgt spid="7"/>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3"/>
                                        </p:tgtEl>
                                        <p:attrNameLst>
                                          <p:attrName>style.visibility</p:attrName>
                                        </p:attrNameLst>
                                      </p:cBhvr>
                                      <p:to>
                                        <p:strVal val="visible"/>
                                      </p:to>
                                    </p:set>
                                    <p:animEffect transition="in" filter="fade">
                                      <p:cBhvr>
                                        <p:cTn id="27" dur="500"/>
                                        <p:tgtEl>
                                          <p:spTgt spid="13"/>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8"/>
                                        </p:tgtEl>
                                        <p:attrNameLst>
                                          <p:attrName>style.visibility</p:attrName>
                                        </p:attrNameLst>
                                      </p:cBhvr>
                                      <p:to>
                                        <p:strVal val="visible"/>
                                      </p:to>
                                    </p:set>
                                    <p:animEffect transition="in" filter="fade">
                                      <p:cBhvr>
                                        <p:cTn id="32" dur="500"/>
                                        <p:tgtEl>
                                          <p:spTgt spid="8"/>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9"/>
                                        </p:tgtEl>
                                        <p:attrNameLst>
                                          <p:attrName>style.visibility</p:attrName>
                                        </p:attrNameLst>
                                      </p:cBhvr>
                                      <p:to>
                                        <p:strVal val="visible"/>
                                      </p:to>
                                    </p:set>
                                    <p:animEffect transition="in" filter="fade">
                                      <p:cBhvr>
                                        <p:cTn id="37" dur="500"/>
                                        <p:tgtEl>
                                          <p:spTgt spid="9"/>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14"/>
                                        </p:tgtEl>
                                        <p:attrNameLst>
                                          <p:attrName>style.visibility</p:attrName>
                                        </p:attrNameLst>
                                      </p:cBhvr>
                                      <p:to>
                                        <p:strVal val="visible"/>
                                      </p:to>
                                    </p:set>
                                    <p:animEffect transition="in" filter="fade">
                                      <p:cBhvr>
                                        <p:cTn id="42" dur="500"/>
                                        <p:tgtEl>
                                          <p:spTgt spid="14"/>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10"/>
                                        </p:tgtEl>
                                        <p:attrNameLst>
                                          <p:attrName>style.visibility</p:attrName>
                                        </p:attrNameLst>
                                      </p:cBhvr>
                                      <p:to>
                                        <p:strVal val="visible"/>
                                      </p:to>
                                    </p:set>
                                    <p:animEffect transition="in" filter="fade">
                                      <p:cBhvr>
                                        <p:cTn id="47" dur="500"/>
                                        <p:tgtEl>
                                          <p:spTgt spid="10"/>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11"/>
                                        </p:tgtEl>
                                        <p:attrNameLst>
                                          <p:attrName>style.visibility</p:attrName>
                                        </p:attrNameLst>
                                      </p:cBhvr>
                                      <p:to>
                                        <p:strVal val="visible"/>
                                      </p:to>
                                    </p:set>
                                    <p:animEffect transition="in" filter="fade">
                                      <p:cBhvr>
                                        <p:cTn id="52"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5" grpId="0" animBg="1"/>
      <p:bldP spid="7" grpId="0" animBg="1"/>
      <p:bldP spid="8" grpId="0" animBg="1"/>
      <p:bldP spid="9" grpId="0" animBg="1"/>
      <p:bldP spid="10" grpId="0" animBg="1"/>
      <p:bldP spid="11" grpId="0" animBg="1"/>
      <p:bldP spid="12" grpId="0" animBg="1"/>
      <p:bldP spid="13" grpId="0" animBg="1"/>
      <p:bldP spid="14"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49300" y="431801"/>
            <a:ext cx="2421466" cy="397933"/>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smtClean="0">
                <a:solidFill>
                  <a:schemeClr val="tx1"/>
                </a:solidFill>
              </a:rPr>
              <a:t>RKT/PKT UNIV/INST</a:t>
            </a:r>
            <a:endParaRPr lang="id-ID" dirty="0">
              <a:solidFill>
                <a:schemeClr val="tx1"/>
              </a:solidFill>
            </a:endParaRPr>
          </a:p>
        </p:txBody>
      </p:sp>
      <p:sp>
        <p:nvSpPr>
          <p:cNvPr id="3" name="Rectangle 2"/>
          <p:cNvSpPr/>
          <p:nvPr/>
        </p:nvSpPr>
        <p:spPr>
          <a:xfrm>
            <a:off x="4885267" y="431800"/>
            <a:ext cx="2421465" cy="397933"/>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smtClean="0">
                <a:solidFill>
                  <a:schemeClr val="tx1"/>
                </a:solidFill>
              </a:rPr>
              <a:t>SKP REKTOR</a:t>
            </a:r>
            <a:endParaRPr lang="id-ID" dirty="0">
              <a:solidFill>
                <a:schemeClr val="tx1"/>
              </a:solidFill>
            </a:endParaRPr>
          </a:p>
        </p:txBody>
      </p:sp>
      <p:sp>
        <p:nvSpPr>
          <p:cNvPr id="4" name="Rectangle 3"/>
          <p:cNvSpPr/>
          <p:nvPr/>
        </p:nvSpPr>
        <p:spPr>
          <a:xfrm>
            <a:off x="558801" y="3407829"/>
            <a:ext cx="1447800" cy="397933"/>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smtClean="0">
                <a:solidFill>
                  <a:schemeClr val="tx1"/>
                </a:solidFill>
              </a:rPr>
              <a:t>SKP DEKAN</a:t>
            </a:r>
            <a:endParaRPr lang="id-ID" dirty="0">
              <a:solidFill>
                <a:schemeClr val="tx1"/>
              </a:solidFill>
            </a:endParaRPr>
          </a:p>
        </p:txBody>
      </p:sp>
      <p:sp>
        <p:nvSpPr>
          <p:cNvPr id="5" name="Rectangle 4"/>
          <p:cNvSpPr/>
          <p:nvPr/>
        </p:nvSpPr>
        <p:spPr>
          <a:xfrm>
            <a:off x="2895600" y="3428998"/>
            <a:ext cx="1587499" cy="397933"/>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smtClean="0">
                <a:solidFill>
                  <a:schemeClr val="tx1"/>
                </a:solidFill>
              </a:rPr>
              <a:t>SKP DIR PASCA</a:t>
            </a:r>
            <a:endParaRPr lang="id-ID" dirty="0">
              <a:solidFill>
                <a:schemeClr val="tx1"/>
              </a:solidFill>
            </a:endParaRPr>
          </a:p>
        </p:txBody>
      </p:sp>
      <p:sp>
        <p:nvSpPr>
          <p:cNvPr id="6" name="Rectangle 5"/>
          <p:cNvSpPr/>
          <p:nvPr/>
        </p:nvSpPr>
        <p:spPr>
          <a:xfrm>
            <a:off x="5372099" y="3429000"/>
            <a:ext cx="1447800" cy="397933"/>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smtClean="0">
                <a:solidFill>
                  <a:schemeClr val="tx1"/>
                </a:solidFill>
              </a:rPr>
              <a:t>SKP KA LEM</a:t>
            </a:r>
            <a:endParaRPr lang="id-ID" dirty="0">
              <a:solidFill>
                <a:schemeClr val="tx1"/>
              </a:solidFill>
            </a:endParaRPr>
          </a:p>
        </p:txBody>
      </p:sp>
      <p:sp>
        <p:nvSpPr>
          <p:cNvPr id="7" name="Rectangle 6"/>
          <p:cNvSpPr/>
          <p:nvPr/>
        </p:nvSpPr>
        <p:spPr>
          <a:xfrm>
            <a:off x="7573432" y="3429000"/>
            <a:ext cx="1557865" cy="397933"/>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smtClean="0">
                <a:solidFill>
                  <a:schemeClr val="tx1"/>
                </a:solidFill>
              </a:rPr>
              <a:t>SKP KA PUSTA</a:t>
            </a:r>
            <a:endParaRPr lang="id-ID" dirty="0">
              <a:solidFill>
                <a:schemeClr val="tx1"/>
              </a:solidFill>
            </a:endParaRPr>
          </a:p>
        </p:txBody>
      </p:sp>
      <p:sp>
        <p:nvSpPr>
          <p:cNvPr id="8" name="Rectangle 7"/>
          <p:cNvSpPr/>
          <p:nvPr/>
        </p:nvSpPr>
        <p:spPr>
          <a:xfrm>
            <a:off x="10219266" y="3429000"/>
            <a:ext cx="1447800" cy="397933"/>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smtClean="0">
                <a:solidFill>
                  <a:schemeClr val="tx1"/>
                </a:solidFill>
              </a:rPr>
              <a:t>SKP KA UPT</a:t>
            </a:r>
            <a:endParaRPr lang="id-ID" dirty="0">
              <a:solidFill>
                <a:schemeClr val="tx1"/>
              </a:solidFill>
            </a:endParaRPr>
          </a:p>
        </p:txBody>
      </p:sp>
      <p:sp>
        <p:nvSpPr>
          <p:cNvPr id="9" name="Rectangle 8"/>
          <p:cNvSpPr/>
          <p:nvPr/>
        </p:nvSpPr>
        <p:spPr>
          <a:xfrm>
            <a:off x="5372100" y="829732"/>
            <a:ext cx="1447800" cy="397933"/>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smtClean="0">
                <a:solidFill>
                  <a:schemeClr val="tx1"/>
                </a:solidFill>
              </a:rPr>
              <a:t>SKP PR/WR</a:t>
            </a:r>
            <a:endParaRPr lang="id-ID" dirty="0">
              <a:solidFill>
                <a:schemeClr val="tx1"/>
              </a:solidFill>
            </a:endParaRPr>
          </a:p>
        </p:txBody>
      </p:sp>
      <p:sp>
        <p:nvSpPr>
          <p:cNvPr id="10" name="Rectangle 9"/>
          <p:cNvSpPr/>
          <p:nvPr/>
        </p:nvSpPr>
        <p:spPr>
          <a:xfrm>
            <a:off x="7573432" y="1100666"/>
            <a:ext cx="1447800" cy="397933"/>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smtClean="0">
                <a:solidFill>
                  <a:schemeClr val="tx1"/>
                </a:solidFill>
              </a:rPr>
              <a:t>SKP KARO</a:t>
            </a:r>
            <a:endParaRPr lang="id-ID" dirty="0">
              <a:solidFill>
                <a:schemeClr val="tx1"/>
              </a:solidFill>
            </a:endParaRPr>
          </a:p>
        </p:txBody>
      </p:sp>
      <p:sp>
        <p:nvSpPr>
          <p:cNvPr id="11" name="Rectangle 10"/>
          <p:cNvSpPr/>
          <p:nvPr/>
        </p:nvSpPr>
        <p:spPr>
          <a:xfrm>
            <a:off x="558801" y="3826933"/>
            <a:ext cx="1447800" cy="397933"/>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smtClean="0">
                <a:solidFill>
                  <a:schemeClr val="tx1"/>
                </a:solidFill>
              </a:rPr>
              <a:t>SKP PD/WD</a:t>
            </a:r>
            <a:endParaRPr lang="id-ID" dirty="0">
              <a:solidFill>
                <a:schemeClr val="tx1"/>
              </a:solidFill>
            </a:endParaRPr>
          </a:p>
        </p:txBody>
      </p:sp>
      <p:sp>
        <p:nvSpPr>
          <p:cNvPr id="12" name="Rectangle 11"/>
          <p:cNvSpPr/>
          <p:nvPr/>
        </p:nvSpPr>
        <p:spPr>
          <a:xfrm>
            <a:off x="558801" y="4779430"/>
            <a:ext cx="1447800" cy="397933"/>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smtClean="0">
                <a:solidFill>
                  <a:schemeClr val="tx1"/>
                </a:solidFill>
              </a:rPr>
              <a:t>SKP KAJUR</a:t>
            </a:r>
            <a:endParaRPr lang="id-ID" dirty="0">
              <a:solidFill>
                <a:schemeClr val="tx1"/>
              </a:solidFill>
            </a:endParaRPr>
          </a:p>
        </p:txBody>
      </p:sp>
      <p:sp>
        <p:nvSpPr>
          <p:cNvPr id="14" name="Rectangle 13"/>
          <p:cNvSpPr/>
          <p:nvPr/>
        </p:nvSpPr>
        <p:spPr>
          <a:xfrm>
            <a:off x="8144933" y="1608667"/>
            <a:ext cx="1447800" cy="397933"/>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smtClean="0">
                <a:solidFill>
                  <a:schemeClr val="tx1"/>
                </a:solidFill>
              </a:rPr>
              <a:t>SKP KABAG</a:t>
            </a:r>
            <a:endParaRPr lang="id-ID" dirty="0">
              <a:solidFill>
                <a:schemeClr val="tx1"/>
              </a:solidFill>
            </a:endParaRPr>
          </a:p>
        </p:txBody>
      </p:sp>
      <p:sp>
        <p:nvSpPr>
          <p:cNvPr id="15" name="Rectangle 14"/>
          <p:cNvSpPr/>
          <p:nvPr/>
        </p:nvSpPr>
        <p:spPr>
          <a:xfrm>
            <a:off x="8949266" y="2120900"/>
            <a:ext cx="1540933" cy="397933"/>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smtClean="0">
                <a:solidFill>
                  <a:schemeClr val="tx1"/>
                </a:solidFill>
              </a:rPr>
              <a:t>SKP KASUBAG</a:t>
            </a:r>
            <a:endParaRPr lang="id-ID" dirty="0">
              <a:solidFill>
                <a:schemeClr val="tx1"/>
              </a:solidFill>
            </a:endParaRPr>
          </a:p>
        </p:txBody>
      </p:sp>
      <p:sp>
        <p:nvSpPr>
          <p:cNvPr id="16" name="Rectangle 15"/>
          <p:cNvSpPr/>
          <p:nvPr/>
        </p:nvSpPr>
        <p:spPr>
          <a:xfrm>
            <a:off x="10303933" y="2633133"/>
            <a:ext cx="1447800" cy="397933"/>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smtClean="0">
                <a:solidFill>
                  <a:schemeClr val="tx1"/>
                </a:solidFill>
              </a:rPr>
              <a:t>SKP JFU/JFT</a:t>
            </a:r>
            <a:endParaRPr lang="id-ID" dirty="0">
              <a:solidFill>
                <a:schemeClr val="tx1"/>
              </a:solidFill>
            </a:endParaRPr>
          </a:p>
        </p:txBody>
      </p:sp>
      <p:sp>
        <p:nvSpPr>
          <p:cNvPr id="17" name="Rectangle 16"/>
          <p:cNvSpPr/>
          <p:nvPr/>
        </p:nvSpPr>
        <p:spPr>
          <a:xfrm>
            <a:off x="7535332" y="4381497"/>
            <a:ext cx="1447800" cy="397933"/>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smtClean="0">
                <a:solidFill>
                  <a:schemeClr val="tx1"/>
                </a:solidFill>
              </a:rPr>
              <a:t>SKP PUSTAK</a:t>
            </a:r>
            <a:endParaRPr lang="id-ID" dirty="0">
              <a:solidFill>
                <a:schemeClr val="tx1"/>
              </a:solidFill>
            </a:endParaRPr>
          </a:p>
        </p:txBody>
      </p:sp>
      <p:sp>
        <p:nvSpPr>
          <p:cNvPr id="18" name="Rectangle 17"/>
          <p:cNvSpPr/>
          <p:nvPr/>
        </p:nvSpPr>
        <p:spPr>
          <a:xfrm>
            <a:off x="8456083" y="3903125"/>
            <a:ext cx="1629835" cy="397933"/>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smtClean="0">
                <a:solidFill>
                  <a:schemeClr val="tx1"/>
                </a:solidFill>
              </a:rPr>
              <a:t>SKP KASUBAG</a:t>
            </a:r>
            <a:endParaRPr lang="id-ID" dirty="0">
              <a:solidFill>
                <a:schemeClr val="tx1"/>
              </a:solidFill>
            </a:endParaRPr>
          </a:p>
        </p:txBody>
      </p:sp>
      <p:sp>
        <p:nvSpPr>
          <p:cNvPr id="19" name="Rectangle 18"/>
          <p:cNvSpPr/>
          <p:nvPr/>
        </p:nvSpPr>
        <p:spPr>
          <a:xfrm>
            <a:off x="9719732" y="4381497"/>
            <a:ext cx="1447800" cy="397933"/>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smtClean="0">
                <a:solidFill>
                  <a:schemeClr val="tx1"/>
                </a:solidFill>
              </a:rPr>
              <a:t>SKP JFU/JFT</a:t>
            </a:r>
            <a:endParaRPr lang="id-ID" dirty="0">
              <a:solidFill>
                <a:schemeClr val="tx1"/>
              </a:solidFill>
            </a:endParaRPr>
          </a:p>
        </p:txBody>
      </p:sp>
      <p:sp>
        <p:nvSpPr>
          <p:cNvPr id="20" name="Rectangle 19"/>
          <p:cNvSpPr/>
          <p:nvPr/>
        </p:nvSpPr>
        <p:spPr>
          <a:xfrm>
            <a:off x="2150534" y="4224866"/>
            <a:ext cx="1447800" cy="397933"/>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smtClean="0">
                <a:solidFill>
                  <a:schemeClr val="tx1"/>
                </a:solidFill>
              </a:rPr>
              <a:t>SKP KABAG</a:t>
            </a:r>
            <a:endParaRPr lang="id-ID" dirty="0">
              <a:solidFill>
                <a:schemeClr val="tx1"/>
              </a:solidFill>
            </a:endParaRPr>
          </a:p>
        </p:txBody>
      </p:sp>
      <p:sp>
        <p:nvSpPr>
          <p:cNvPr id="21" name="Rectangle 20"/>
          <p:cNvSpPr/>
          <p:nvPr/>
        </p:nvSpPr>
        <p:spPr>
          <a:xfrm>
            <a:off x="2642658" y="4745564"/>
            <a:ext cx="1725083" cy="397933"/>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smtClean="0">
                <a:solidFill>
                  <a:schemeClr val="tx1"/>
                </a:solidFill>
              </a:rPr>
              <a:t>SKP KASUBAG</a:t>
            </a:r>
            <a:endParaRPr lang="id-ID" dirty="0">
              <a:solidFill>
                <a:schemeClr val="tx1"/>
              </a:solidFill>
            </a:endParaRPr>
          </a:p>
        </p:txBody>
      </p:sp>
      <p:sp>
        <p:nvSpPr>
          <p:cNvPr id="22" name="Rectangle 21"/>
          <p:cNvSpPr/>
          <p:nvPr/>
        </p:nvSpPr>
        <p:spPr>
          <a:xfrm>
            <a:off x="3352800" y="5230836"/>
            <a:ext cx="1447800" cy="397933"/>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smtClean="0">
                <a:solidFill>
                  <a:schemeClr val="tx1"/>
                </a:solidFill>
              </a:rPr>
              <a:t>SKP JFU/JFT</a:t>
            </a:r>
            <a:endParaRPr lang="id-ID" dirty="0">
              <a:solidFill>
                <a:schemeClr val="tx1"/>
              </a:solidFill>
            </a:endParaRPr>
          </a:p>
        </p:txBody>
      </p:sp>
      <p:sp>
        <p:nvSpPr>
          <p:cNvPr id="23" name="Rectangle 22"/>
          <p:cNvSpPr/>
          <p:nvPr/>
        </p:nvSpPr>
        <p:spPr>
          <a:xfrm>
            <a:off x="558801" y="5825067"/>
            <a:ext cx="1447800" cy="397933"/>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smtClean="0">
                <a:solidFill>
                  <a:schemeClr val="tx1"/>
                </a:solidFill>
              </a:rPr>
              <a:t>SKP DOSEN</a:t>
            </a:r>
            <a:endParaRPr lang="id-ID" dirty="0">
              <a:solidFill>
                <a:schemeClr val="tx1"/>
              </a:solidFill>
            </a:endParaRPr>
          </a:p>
        </p:txBody>
      </p:sp>
      <p:sp>
        <p:nvSpPr>
          <p:cNvPr id="24" name="Rectangle 23"/>
          <p:cNvSpPr/>
          <p:nvPr/>
        </p:nvSpPr>
        <p:spPr>
          <a:xfrm>
            <a:off x="2150534" y="5825066"/>
            <a:ext cx="1447800" cy="397933"/>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smtClean="0">
                <a:solidFill>
                  <a:schemeClr val="tx1"/>
                </a:solidFill>
              </a:rPr>
              <a:t>SKP PLP</a:t>
            </a:r>
            <a:endParaRPr lang="id-ID" dirty="0">
              <a:solidFill>
                <a:schemeClr val="tx1"/>
              </a:solidFill>
            </a:endParaRPr>
          </a:p>
        </p:txBody>
      </p:sp>
      <p:sp>
        <p:nvSpPr>
          <p:cNvPr id="25" name="Bent-Up Arrow 24"/>
          <p:cNvSpPr/>
          <p:nvPr/>
        </p:nvSpPr>
        <p:spPr>
          <a:xfrm rot="5400000">
            <a:off x="7753873" y="1513941"/>
            <a:ext cx="324919" cy="321733"/>
          </a:xfrm>
          <a:prstGeom prst="ben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26" name="Bent-Up Arrow 25"/>
          <p:cNvSpPr/>
          <p:nvPr/>
        </p:nvSpPr>
        <p:spPr>
          <a:xfrm rot="5400000">
            <a:off x="8513213" y="2014008"/>
            <a:ext cx="384210" cy="415925"/>
          </a:xfrm>
          <a:prstGeom prst="ben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27" name="Bent-Up Arrow 26"/>
          <p:cNvSpPr/>
          <p:nvPr/>
        </p:nvSpPr>
        <p:spPr>
          <a:xfrm rot="5400000">
            <a:off x="9849901" y="2496613"/>
            <a:ext cx="336560" cy="381001"/>
          </a:xfrm>
          <a:prstGeom prst="ben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28" name="Bent-Up Arrow 27"/>
          <p:cNvSpPr/>
          <p:nvPr/>
        </p:nvSpPr>
        <p:spPr>
          <a:xfrm rot="5400000">
            <a:off x="9399336" y="4312429"/>
            <a:ext cx="314826" cy="325965"/>
          </a:xfrm>
          <a:prstGeom prst="ben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29" name="Left-Right-Up Arrow 28"/>
          <p:cNvSpPr/>
          <p:nvPr/>
        </p:nvSpPr>
        <p:spPr>
          <a:xfrm rot="5400000">
            <a:off x="7993602" y="3897844"/>
            <a:ext cx="469889" cy="455071"/>
          </a:xfrm>
          <a:prstGeom prst="leftRigh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30" name="Left-Right-Up Arrow 29"/>
          <p:cNvSpPr/>
          <p:nvPr/>
        </p:nvSpPr>
        <p:spPr>
          <a:xfrm rot="5400000">
            <a:off x="1327694" y="4053934"/>
            <a:ext cx="469889" cy="887923"/>
          </a:xfrm>
          <a:prstGeom prst="leftRigh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31" name="Bent-Up Arrow 30"/>
          <p:cNvSpPr/>
          <p:nvPr/>
        </p:nvSpPr>
        <p:spPr>
          <a:xfrm rot="5400000">
            <a:off x="2315634" y="4639175"/>
            <a:ext cx="211666" cy="198966"/>
          </a:xfrm>
          <a:prstGeom prst="ben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32" name="Bent-Up Arrow 31"/>
          <p:cNvSpPr/>
          <p:nvPr/>
        </p:nvSpPr>
        <p:spPr>
          <a:xfrm rot="5400000">
            <a:off x="3064933" y="5177362"/>
            <a:ext cx="211666" cy="198966"/>
          </a:xfrm>
          <a:prstGeom prst="ben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33" name="Down Arrow 32"/>
          <p:cNvSpPr/>
          <p:nvPr/>
        </p:nvSpPr>
        <p:spPr>
          <a:xfrm>
            <a:off x="1208618" y="5177363"/>
            <a:ext cx="148166" cy="48683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35" name="Down Arrow 34"/>
          <p:cNvSpPr/>
          <p:nvPr/>
        </p:nvSpPr>
        <p:spPr>
          <a:xfrm rot="18803557">
            <a:off x="1980464" y="5102695"/>
            <a:ext cx="200961" cy="74723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36" name="Left-Right Arrow 35"/>
          <p:cNvSpPr/>
          <p:nvPr/>
        </p:nvSpPr>
        <p:spPr>
          <a:xfrm>
            <a:off x="3270249" y="499533"/>
            <a:ext cx="1454151" cy="237067"/>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37" name="Rectangle 36"/>
          <p:cNvSpPr/>
          <p:nvPr/>
        </p:nvSpPr>
        <p:spPr>
          <a:xfrm>
            <a:off x="6019800" y="1227665"/>
            <a:ext cx="76200" cy="197063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38" name="Rounded Rectangle 37"/>
          <p:cNvSpPr/>
          <p:nvPr/>
        </p:nvSpPr>
        <p:spPr>
          <a:xfrm>
            <a:off x="1208618" y="3107286"/>
            <a:ext cx="9740899" cy="9101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39" name="Bent-Up Arrow 38"/>
          <p:cNvSpPr/>
          <p:nvPr/>
        </p:nvSpPr>
        <p:spPr>
          <a:xfrm rot="5400000">
            <a:off x="6890808" y="823368"/>
            <a:ext cx="211666" cy="1077382"/>
          </a:xfrm>
          <a:prstGeom prst="ben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Tree>
    <p:extLst>
      <p:ext uri="{BB962C8B-B14F-4D97-AF65-F5344CB8AC3E}">
        <p14:creationId xmlns:p14="http://schemas.microsoft.com/office/powerpoint/2010/main" val="3433230089"/>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6"/>
                                        </p:tgtEl>
                                        <p:attrNameLst>
                                          <p:attrName>style.visibility</p:attrName>
                                        </p:attrNameLst>
                                      </p:cBhvr>
                                      <p:to>
                                        <p:strVal val="visible"/>
                                      </p:to>
                                    </p:set>
                                    <p:animEffect transition="in" filter="fade">
                                      <p:cBhvr>
                                        <p:cTn id="12" dur="500"/>
                                        <p:tgtEl>
                                          <p:spTgt spid="36"/>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fade">
                                      <p:cBhvr>
                                        <p:cTn id="17" dur="500"/>
                                        <p:tgtEl>
                                          <p:spTgt spid="3"/>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fade">
                                      <p:cBhvr>
                                        <p:cTn id="22" dur="500"/>
                                        <p:tgtEl>
                                          <p:spTgt spid="9"/>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7"/>
                                        </p:tgtEl>
                                        <p:attrNameLst>
                                          <p:attrName>style.visibility</p:attrName>
                                        </p:attrNameLst>
                                      </p:cBhvr>
                                      <p:to>
                                        <p:strVal val="visible"/>
                                      </p:to>
                                    </p:set>
                                    <p:animEffect transition="in" filter="fade">
                                      <p:cBhvr>
                                        <p:cTn id="27" dur="500"/>
                                        <p:tgtEl>
                                          <p:spTgt spid="37"/>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8"/>
                                        </p:tgtEl>
                                        <p:attrNameLst>
                                          <p:attrName>style.visibility</p:attrName>
                                        </p:attrNameLst>
                                      </p:cBhvr>
                                      <p:to>
                                        <p:strVal val="visible"/>
                                      </p:to>
                                    </p:set>
                                    <p:animEffect transition="in" filter="fade">
                                      <p:cBhvr>
                                        <p:cTn id="32" dur="500"/>
                                        <p:tgtEl>
                                          <p:spTgt spid="38"/>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4"/>
                                        </p:tgtEl>
                                        <p:attrNameLst>
                                          <p:attrName>style.visibility</p:attrName>
                                        </p:attrNameLst>
                                      </p:cBhvr>
                                      <p:to>
                                        <p:strVal val="visible"/>
                                      </p:to>
                                    </p:set>
                                    <p:animEffect transition="in" filter="fade">
                                      <p:cBhvr>
                                        <p:cTn id="37" dur="500"/>
                                        <p:tgtEl>
                                          <p:spTgt spid="4"/>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5"/>
                                        </p:tgtEl>
                                        <p:attrNameLst>
                                          <p:attrName>style.visibility</p:attrName>
                                        </p:attrNameLst>
                                      </p:cBhvr>
                                      <p:to>
                                        <p:strVal val="visible"/>
                                      </p:to>
                                    </p:set>
                                    <p:animEffect transition="in" filter="fade">
                                      <p:cBhvr>
                                        <p:cTn id="42" dur="500"/>
                                        <p:tgtEl>
                                          <p:spTgt spid="5"/>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6"/>
                                        </p:tgtEl>
                                        <p:attrNameLst>
                                          <p:attrName>style.visibility</p:attrName>
                                        </p:attrNameLst>
                                      </p:cBhvr>
                                      <p:to>
                                        <p:strVal val="visible"/>
                                      </p:to>
                                    </p:set>
                                    <p:animEffect transition="in" filter="fade">
                                      <p:cBhvr>
                                        <p:cTn id="47" dur="500"/>
                                        <p:tgtEl>
                                          <p:spTgt spid="6"/>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7"/>
                                        </p:tgtEl>
                                        <p:attrNameLst>
                                          <p:attrName>style.visibility</p:attrName>
                                        </p:attrNameLst>
                                      </p:cBhvr>
                                      <p:to>
                                        <p:strVal val="visible"/>
                                      </p:to>
                                    </p:set>
                                    <p:animEffect transition="in" filter="fade">
                                      <p:cBhvr>
                                        <p:cTn id="52" dur="500"/>
                                        <p:tgtEl>
                                          <p:spTgt spid="7"/>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grpId="0" nodeType="clickEffect">
                                  <p:stCondLst>
                                    <p:cond delay="0"/>
                                  </p:stCondLst>
                                  <p:childTnLst>
                                    <p:set>
                                      <p:cBhvr>
                                        <p:cTn id="56" dur="1" fill="hold">
                                          <p:stCondLst>
                                            <p:cond delay="0"/>
                                          </p:stCondLst>
                                        </p:cTn>
                                        <p:tgtEl>
                                          <p:spTgt spid="8"/>
                                        </p:tgtEl>
                                        <p:attrNameLst>
                                          <p:attrName>style.visibility</p:attrName>
                                        </p:attrNameLst>
                                      </p:cBhvr>
                                      <p:to>
                                        <p:strVal val="visible"/>
                                      </p:to>
                                    </p:set>
                                    <p:animEffect transition="in" filter="fade">
                                      <p:cBhvr>
                                        <p:cTn id="57" dur="500"/>
                                        <p:tgtEl>
                                          <p:spTgt spid="8"/>
                                        </p:tgtEl>
                                      </p:cBhvr>
                                    </p:animEffect>
                                  </p:childTnLst>
                                </p:cTn>
                              </p:par>
                            </p:childTnLst>
                          </p:cTn>
                        </p:par>
                      </p:childTnLst>
                    </p:cTn>
                  </p:par>
                  <p:par>
                    <p:cTn id="58" fill="hold">
                      <p:stCondLst>
                        <p:cond delay="indefinite"/>
                      </p:stCondLst>
                      <p:childTnLst>
                        <p:par>
                          <p:cTn id="59" fill="hold">
                            <p:stCondLst>
                              <p:cond delay="0"/>
                            </p:stCondLst>
                            <p:childTnLst>
                              <p:par>
                                <p:cTn id="60" presetID="10" presetClass="entr" presetSubtype="0" fill="hold" grpId="0" nodeType="clickEffect">
                                  <p:stCondLst>
                                    <p:cond delay="0"/>
                                  </p:stCondLst>
                                  <p:childTnLst>
                                    <p:set>
                                      <p:cBhvr>
                                        <p:cTn id="61" dur="1" fill="hold">
                                          <p:stCondLst>
                                            <p:cond delay="0"/>
                                          </p:stCondLst>
                                        </p:cTn>
                                        <p:tgtEl>
                                          <p:spTgt spid="39"/>
                                        </p:tgtEl>
                                        <p:attrNameLst>
                                          <p:attrName>style.visibility</p:attrName>
                                        </p:attrNameLst>
                                      </p:cBhvr>
                                      <p:to>
                                        <p:strVal val="visible"/>
                                      </p:to>
                                    </p:set>
                                    <p:animEffect transition="in" filter="fade">
                                      <p:cBhvr>
                                        <p:cTn id="62" dur="500"/>
                                        <p:tgtEl>
                                          <p:spTgt spid="39"/>
                                        </p:tgtEl>
                                      </p:cBhvr>
                                    </p:animEffect>
                                  </p:childTnLst>
                                </p:cTn>
                              </p:par>
                            </p:childTnLst>
                          </p:cTn>
                        </p:par>
                      </p:childTnLst>
                    </p:cTn>
                  </p:par>
                  <p:par>
                    <p:cTn id="63" fill="hold">
                      <p:stCondLst>
                        <p:cond delay="indefinite"/>
                      </p:stCondLst>
                      <p:childTnLst>
                        <p:par>
                          <p:cTn id="64" fill="hold">
                            <p:stCondLst>
                              <p:cond delay="0"/>
                            </p:stCondLst>
                            <p:childTnLst>
                              <p:par>
                                <p:cTn id="65" presetID="10" presetClass="entr" presetSubtype="0" fill="hold" grpId="0" nodeType="clickEffect">
                                  <p:stCondLst>
                                    <p:cond delay="0"/>
                                  </p:stCondLst>
                                  <p:childTnLst>
                                    <p:set>
                                      <p:cBhvr>
                                        <p:cTn id="66" dur="1" fill="hold">
                                          <p:stCondLst>
                                            <p:cond delay="0"/>
                                          </p:stCondLst>
                                        </p:cTn>
                                        <p:tgtEl>
                                          <p:spTgt spid="10"/>
                                        </p:tgtEl>
                                        <p:attrNameLst>
                                          <p:attrName>style.visibility</p:attrName>
                                        </p:attrNameLst>
                                      </p:cBhvr>
                                      <p:to>
                                        <p:strVal val="visible"/>
                                      </p:to>
                                    </p:set>
                                    <p:animEffect transition="in" filter="fade">
                                      <p:cBhvr>
                                        <p:cTn id="67" dur="500"/>
                                        <p:tgtEl>
                                          <p:spTgt spid="10"/>
                                        </p:tgtEl>
                                      </p:cBhvr>
                                    </p:animEffect>
                                  </p:childTnLst>
                                </p:cTn>
                              </p:par>
                            </p:childTnLst>
                          </p:cTn>
                        </p:par>
                      </p:childTnLst>
                    </p:cTn>
                  </p:par>
                  <p:par>
                    <p:cTn id="68" fill="hold">
                      <p:stCondLst>
                        <p:cond delay="indefinite"/>
                      </p:stCondLst>
                      <p:childTnLst>
                        <p:par>
                          <p:cTn id="69" fill="hold">
                            <p:stCondLst>
                              <p:cond delay="0"/>
                            </p:stCondLst>
                            <p:childTnLst>
                              <p:par>
                                <p:cTn id="70" presetID="10" presetClass="entr" presetSubtype="0" fill="hold" grpId="0" nodeType="clickEffect">
                                  <p:stCondLst>
                                    <p:cond delay="0"/>
                                  </p:stCondLst>
                                  <p:childTnLst>
                                    <p:set>
                                      <p:cBhvr>
                                        <p:cTn id="71" dur="1" fill="hold">
                                          <p:stCondLst>
                                            <p:cond delay="0"/>
                                          </p:stCondLst>
                                        </p:cTn>
                                        <p:tgtEl>
                                          <p:spTgt spid="25"/>
                                        </p:tgtEl>
                                        <p:attrNameLst>
                                          <p:attrName>style.visibility</p:attrName>
                                        </p:attrNameLst>
                                      </p:cBhvr>
                                      <p:to>
                                        <p:strVal val="visible"/>
                                      </p:to>
                                    </p:set>
                                    <p:animEffect transition="in" filter="fade">
                                      <p:cBhvr>
                                        <p:cTn id="72" dur="500"/>
                                        <p:tgtEl>
                                          <p:spTgt spid="25"/>
                                        </p:tgtEl>
                                      </p:cBhvr>
                                    </p:animEffect>
                                  </p:childTnLst>
                                </p:cTn>
                              </p:par>
                            </p:childTnLst>
                          </p:cTn>
                        </p:par>
                      </p:childTnLst>
                    </p:cTn>
                  </p:par>
                  <p:par>
                    <p:cTn id="73" fill="hold">
                      <p:stCondLst>
                        <p:cond delay="indefinite"/>
                      </p:stCondLst>
                      <p:childTnLst>
                        <p:par>
                          <p:cTn id="74" fill="hold">
                            <p:stCondLst>
                              <p:cond delay="0"/>
                            </p:stCondLst>
                            <p:childTnLst>
                              <p:par>
                                <p:cTn id="75" presetID="10" presetClass="entr" presetSubtype="0" fill="hold" grpId="0" nodeType="clickEffect">
                                  <p:stCondLst>
                                    <p:cond delay="0"/>
                                  </p:stCondLst>
                                  <p:childTnLst>
                                    <p:set>
                                      <p:cBhvr>
                                        <p:cTn id="76" dur="1" fill="hold">
                                          <p:stCondLst>
                                            <p:cond delay="0"/>
                                          </p:stCondLst>
                                        </p:cTn>
                                        <p:tgtEl>
                                          <p:spTgt spid="14"/>
                                        </p:tgtEl>
                                        <p:attrNameLst>
                                          <p:attrName>style.visibility</p:attrName>
                                        </p:attrNameLst>
                                      </p:cBhvr>
                                      <p:to>
                                        <p:strVal val="visible"/>
                                      </p:to>
                                    </p:set>
                                    <p:animEffect transition="in" filter="fade">
                                      <p:cBhvr>
                                        <p:cTn id="77" dur="500"/>
                                        <p:tgtEl>
                                          <p:spTgt spid="14"/>
                                        </p:tgtEl>
                                      </p:cBhvr>
                                    </p:animEffect>
                                  </p:childTnLst>
                                </p:cTn>
                              </p:par>
                            </p:childTnLst>
                          </p:cTn>
                        </p:par>
                      </p:childTnLst>
                    </p:cTn>
                  </p:par>
                  <p:par>
                    <p:cTn id="78" fill="hold">
                      <p:stCondLst>
                        <p:cond delay="indefinite"/>
                      </p:stCondLst>
                      <p:childTnLst>
                        <p:par>
                          <p:cTn id="79" fill="hold">
                            <p:stCondLst>
                              <p:cond delay="0"/>
                            </p:stCondLst>
                            <p:childTnLst>
                              <p:par>
                                <p:cTn id="80" presetID="10" presetClass="entr" presetSubtype="0" fill="hold" grpId="0" nodeType="clickEffect">
                                  <p:stCondLst>
                                    <p:cond delay="0"/>
                                  </p:stCondLst>
                                  <p:childTnLst>
                                    <p:set>
                                      <p:cBhvr>
                                        <p:cTn id="81" dur="1" fill="hold">
                                          <p:stCondLst>
                                            <p:cond delay="0"/>
                                          </p:stCondLst>
                                        </p:cTn>
                                        <p:tgtEl>
                                          <p:spTgt spid="26"/>
                                        </p:tgtEl>
                                        <p:attrNameLst>
                                          <p:attrName>style.visibility</p:attrName>
                                        </p:attrNameLst>
                                      </p:cBhvr>
                                      <p:to>
                                        <p:strVal val="visible"/>
                                      </p:to>
                                    </p:set>
                                    <p:animEffect transition="in" filter="fade">
                                      <p:cBhvr>
                                        <p:cTn id="82" dur="500"/>
                                        <p:tgtEl>
                                          <p:spTgt spid="26"/>
                                        </p:tgtEl>
                                      </p:cBhvr>
                                    </p:animEffect>
                                  </p:childTnLst>
                                </p:cTn>
                              </p:par>
                            </p:childTnLst>
                          </p:cTn>
                        </p:par>
                      </p:childTnLst>
                    </p:cTn>
                  </p:par>
                  <p:par>
                    <p:cTn id="83" fill="hold">
                      <p:stCondLst>
                        <p:cond delay="indefinite"/>
                      </p:stCondLst>
                      <p:childTnLst>
                        <p:par>
                          <p:cTn id="84" fill="hold">
                            <p:stCondLst>
                              <p:cond delay="0"/>
                            </p:stCondLst>
                            <p:childTnLst>
                              <p:par>
                                <p:cTn id="85" presetID="10" presetClass="entr" presetSubtype="0" fill="hold" grpId="0" nodeType="clickEffect">
                                  <p:stCondLst>
                                    <p:cond delay="0"/>
                                  </p:stCondLst>
                                  <p:childTnLst>
                                    <p:set>
                                      <p:cBhvr>
                                        <p:cTn id="86" dur="1" fill="hold">
                                          <p:stCondLst>
                                            <p:cond delay="0"/>
                                          </p:stCondLst>
                                        </p:cTn>
                                        <p:tgtEl>
                                          <p:spTgt spid="15"/>
                                        </p:tgtEl>
                                        <p:attrNameLst>
                                          <p:attrName>style.visibility</p:attrName>
                                        </p:attrNameLst>
                                      </p:cBhvr>
                                      <p:to>
                                        <p:strVal val="visible"/>
                                      </p:to>
                                    </p:set>
                                    <p:animEffect transition="in" filter="fade">
                                      <p:cBhvr>
                                        <p:cTn id="87" dur="500"/>
                                        <p:tgtEl>
                                          <p:spTgt spid="15"/>
                                        </p:tgtEl>
                                      </p:cBhvr>
                                    </p:animEffect>
                                  </p:childTnLst>
                                </p:cTn>
                              </p:par>
                            </p:childTnLst>
                          </p:cTn>
                        </p:par>
                      </p:childTnLst>
                    </p:cTn>
                  </p:par>
                  <p:par>
                    <p:cTn id="88" fill="hold">
                      <p:stCondLst>
                        <p:cond delay="indefinite"/>
                      </p:stCondLst>
                      <p:childTnLst>
                        <p:par>
                          <p:cTn id="89" fill="hold">
                            <p:stCondLst>
                              <p:cond delay="0"/>
                            </p:stCondLst>
                            <p:childTnLst>
                              <p:par>
                                <p:cTn id="90" presetID="10" presetClass="entr" presetSubtype="0" fill="hold" grpId="0" nodeType="clickEffect">
                                  <p:stCondLst>
                                    <p:cond delay="0"/>
                                  </p:stCondLst>
                                  <p:childTnLst>
                                    <p:set>
                                      <p:cBhvr>
                                        <p:cTn id="91" dur="1" fill="hold">
                                          <p:stCondLst>
                                            <p:cond delay="0"/>
                                          </p:stCondLst>
                                        </p:cTn>
                                        <p:tgtEl>
                                          <p:spTgt spid="27"/>
                                        </p:tgtEl>
                                        <p:attrNameLst>
                                          <p:attrName>style.visibility</p:attrName>
                                        </p:attrNameLst>
                                      </p:cBhvr>
                                      <p:to>
                                        <p:strVal val="visible"/>
                                      </p:to>
                                    </p:set>
                                    <p:animEffect transition="in" filter="fade">
                                      <p:cBhvr>
                                        <p:cTn id="92" dur="500"/>
                                        <p:tgtEl>
                                          <p:spTgt spid="27"/>
                                        </p:tgtEl>
                                      </p:cBhvr>
                                    </p:animEffect>
                                  </p:childTnLst>
                                </p:cTn>
                              </p:par>
                            </p:childTnLst>
                          </p:cTn>
                        </p:par>
                      </p:childTnLst>
                    </p:cTn>
                  </p:par>
                  <p:par>
                    <p:cTn id="93" fill="hold">
                      <p:stCondLst>
                        <p:cond delay="indefinite"/>
                      </p:stCondLst>
                      <p:childTnLst>
                        <p:par>
                          <p:cTn id="94" fill="hold">
                            <p:stCondLst>
                              <p:cond delay="0"/>
                            </p:stCondLst>
                            <p:childTnLst>
                              <p:par>
                                <p:cTn id="95" presetID="10" presetClass="entr" presetSubtype="0" fill="hold" grpId="0" nodeType="clickEffect">
                                  <p:stCondLst>
                                    <p:cond delay="0"/>
                                  </p:stCondLst>
                                  <p:childTnLst>
                                    <p:set>
                                      <p:cBhvr>
                                        <p:cTn id="96" dur="1" fill="hold">
                                          <p:stCondLst>
                                            <p:cond delay="0"/>
                                          </p:stCondLst>
                                        </p:cTn>
                                        <p:tgtEl>
                                          <p:spTgt spid="16"/>
                                        </p:tgtEl>
                                        <p:attrNameLst>
                                          <p:attrName>style.visibility</p:attrName>
                                        </p:attrNameLst>
                                      </p:cBhvr>
                                      <p:to>
                                        <p:strVal val="visible"/>
                                      </p:to>
                                    </p:set>
                                    <p:animEffect transition="in" filter="fade">
                                      <p:cBhvr>
                                        <p:cTn id="97" dur="500"/>
                                        <p:tgtEl>
                                          <p:spTgt spid="16"/>
                                        </p:tgtEl>
                                      </p:cBhvr>
                                    </p:animEffect>
                                  </p:childTnLst>
                                </p:cTn>
                              </p:par>
                            </p:childTnLst>
                          </p:cTn>
                        </p:par>
                      </p:childTnLst>
                    </p:cTn>
                  </p:par>
                  <p:par>
                    <p:cTn id="98" fill="hold">
                      <p:stCondLst>
                        <p:cond delay="indefinite"/>
                      </p:stCondLst>
                      <p:childTnLst>
                        <p:par>
                          <p:cTn id="99" fill="hold">
                            <p:stCondLst>
                              <p:cond delay="0"/>
                            </p:stCondLst>
                            <p:childTnLst>
                              <p:par>
                                <p:cTn id="100" presetID="10" presetClass="entr" presetSubtype="0" fill="hold" grpId="0" nodeType="clickEffect">
                                  <p:stCondLst>
                                    <p:cond delay="0"/>
                                  </p:stCondLst>
                                  <p:childTnLst>
                                    <p:set>
                                      <p:cBhvr>
                                        <p:cTn id="101" dur="1" fill="hold">
                                          <p:stCondLst>
                                            <p:cond delay="0"/>
                                          </p:stCondLst>
                                        </p:cTn>
                                        <p:tgtEl>
                                          <p:spTgt spid="11"/>
                                        </p:tgtEl>
                                        <p:attrNameLst>
                                          <p:attrName>style.visibility</p:attrName>
                                        </p:attrNameLst>
                                      </p:cBhvr>
                                      <p:to>
                                        <p:strVal val="visible"/>
                                      </p:to>
                                    </p:set>
                                    <p:animEffect transition="in" filter="fade">
                                      <p:cBhvr>
                                        <p:cTn id="102" dur="500"/>
                                        <p:tgtEl>
                                          <p:spTgt spid="11"/>
                                        </p:tgtEl>
                                      </p:cBhvr>
                                    </p:animEffect>
                                  </p:childTnLst>
                                </p:cTn>
                              </p:par>
                            </p:childTnLst>
                          </p:cTn>
                        </p:par>
                      </p:childTnLst>
                    </p:cTn>
                  </p:par>
                  <p:par>
                    <p:cTn id="103" fill="hold">
                      <p:stCondLst>
                        <p:cond delay="indefinite"/>
                      </p:stCondLst>
                      <p:childTnLst>
                        <p:par>
                          <p:cTn id="104" fill="hold">
                            <p:stCondLst>
                              <p:cond delay="0"/>
                            </p:stCondLst>
                            <p:childTnLst>
                              <p:par>
                                <p:cTn id="105" presetID="10" presetClass="entr" presetSubtype="0" fill="hold" grpId="0" nodeType="clickEffect">
                                  <p:stCondLst>
                                    <p:cond delay="0"/>
                                  </p:stCondLst>
                                  <p:childTnLst>
                                    <p:set>
                                      <p:cBhvr>
                                        <p:cTn id="106" dur="1" fill="hold">
                                          <p:stCondLst>
                                            <p:cond delay="0"/>
                                          </p:stCondLst>
                                        </p:cTn>
                                        <p:tgtEl>
                                          <p:spTgt spid="30"/>
                                        </p:tgtEl>
                                        <p:attrNameLst>
                                          <p:attrName>style.visibility</p:attrName>
                                        </p:attrNameLst>
                                      </p:cBhvr>
                                      <p:to>
                                        <p:strVal val="visible"/>
                                      </p:to>
                                    </p:set>
                                    <p:animEffect transition="in" filter="fade">
                                      <p:cBhvr>
                                        <p:cTn id="107" dur="500"/>
                                        <p:tgtEl>
                                          <p:spTgt spid="30"/>
                                        </p:tgtEl>
                                      </p:cBhvr>
                                    </p:animEffect>
                                  </p:childTnLst>
                                </p:cTn>
                              </p:par>
                            </p:childTnLst>
                          </p:cTn>
                        </p:par>
                      </p:childTnLst>
                    </p:cTn>
                  </p:par>
                  <p:par>
                    <p:cTn id="108" fill="hold">
                      <p:stCondLst>
                        <p:cond delay="indefinite"/>
                      </p:stCondLst>
                      <p:childTnLst>
                        <p:par>
                          <p:cTn id="109" fill="hold">
                            <p:stCondLst>
                              <p:cond delay="0"/>
                            </p:stCondLst>
                            <p:childTnLst>
                              <p:par>
                                <p:cTn id="110" presetID="10" presetClass="entr" presetSubtype="0" fill="hold" grpId="0" nodeType="clickEffect">
                                  <p:stCondLst>
                                    <p:cond delay="0"/>
                                  </p:stCondLst>
                                  <p:childTnLst>
                                    <p:set>
                                      <p:cBhvr>
                                        <p:cTn id="111" dur="1" fill="hold">
                                          <p:stCondLst>
                                            <p:cond delay="0"/>
                                          </p:stCondLst>
                                        </p:cTn>
                                        <p:tgtEl>
                                          <p:spTgt spid="12"/>
                                        </p:tgtEl>
                                        <p:attrNameLst>
                                          <p:attrName>style.visibility</p:attrName>
                                        </p:attrNameLst>
                                      </p:cBhvr>
                                      <p:to>
                                        <p:strVal val="visible"/>
                                      </p:to>
                                    </p:set>
                                    <p:animEffect transition="in" filter="fade">
                                      <p:cBhvr>
                                        <p:cTn id="112" dur="500"/>
                                        <p:tgtEl>
                                          <p:spTgt spid="12"/>
                                        </p:tgtEl>
                                      </p:cBhvr>
                                    </p:animEffect>
                                  </p:childTnLst>
                                </p:cTn>
                              </p:par>
                            </p:childTnLst>
                          </p:cTn>
                        </p:par>
                      </p:childTnLst>
                    </p:cTn>
                  </p:par>
                  <p:par>
                    <p:cTn id="113" fill="hold">
                      <p:stCondLst>
                        <p:cond delay="indefinite"/>
                      </p:stCondLst>
                      <p:childTnLst>
                        <p:par>
                          <p:cTn id="114" fill="hold">
                            <p:stCondLst>
                              <p:cond delay="0"/>
                            </p:stCondLst>
                            <p:childTnLst>
                              <p:par>
                                <p:cTn id="115" presetID="10" presetClass="entr" presetSubtype="0" fill="hold" grpId="0" nodeType="clickEffect">
                                  <p:stCondLst>
                                    <p:cond delay="0"/>
                                  </p:stCondLst>
                                  <p:childTnLst>
                                    <p:set>
                                      <p:cBhvr>
                                        <p:cTn id="116" dur="1" fill="hold">
                                          <p:stCondLst>
                                            <p:cond delay="0"/>
                                          </p:stCondLst>
                                        </p:cTn>
                                        <p:tgtEl>
                                          <p:spTgt spid="20"/>
                                        </p:tgtEl>
                                        <p:attrNameLst>
                                          <p:attrName>style.visibility</p:attrName>
                                        </p:attrNameLst>
                                      </p:cBhvr>
                                      <p:to>
                                        <p:strVal val="visible"/>
                                      </p:to>
                                    </p:set>
                                    <p:animEffect transition="in" filter="fade">
                                      <p:cBhvr>
                                        <p:cTn id="117" dur="500"/>
                                        <p:tgtEl>
                                          <p:spTgt spid="20"/>
                                        </p:tgtEl>
                                      </p:cBhvr>
                                    </p:animEffect>
                                  </p:childTnLst>
                                </p:cTn>
                              </p:par>
                            </p:childTnLst>
                          </p:cTn>
                        </p:par>
                      </p:childTnLst>
                    </p:cTn>
                  </p:par>
                  <p:par>
                    <p:cTn id="118" fill="hold">
                      <p:stCondLst>
                        <p:cond delay="indefinite"/>
                      </p:stCondLst>
                      <p:childTnLst>
                        <p:par>
                          <p:cTn id="119" fill="hold">
                            <p:stCondLst>
                              <p:cond delay="0"/>
                            </p:stCondLst>
                            <p:childTnLst>
                              <p:par>
                                <p:cTn id="120" presetID="10" presetClass="entr" presetSubtype="0" fill="hold" grpId="0" nodeType="clickEffect">
                                  <p:stCondLst>
                                    <p:cond delay="0"/>
                                  </p:stCondLst>
                                  <p:childTnLst>
                                    <p:set>
                                      <p:cBhvr>
                                        <p:cTn id="121" dur="1" fill="hold">
                                          <p:stCondLst>
                                            <p:cond delay="0"/>
                                          </p:stCondLst>
                                        </p:cTn>
                                        <p:tgtEl>
                                          <p:spTgt spid="31"/>
                                        </p:tgtEl>
                                        <p:attrNameLst>
                                          <p:attrName>style.visibility</p:attrName>
                                        </p:attrNameLst>
                                      </p:cBhvr>
                                      <p:to>
                                        <p:strVal val="visible"/>
                                      </p:to>
                                    </p:set>
                                    <p:animEffect transition="in" filter="fade">
                                      <p:cBhvr>
                                        <p:cTn id="122" dur="500"/>
                                        <p:tgtEl>
                                          <p:spTgt spid="31"/>
                                        </p:tgtEl>
                                      </p:cBhvr>
                                    </p:animEffect>
                                  </p:childTnLst>
                                </p:cTn>
                              </p:par>
                            </p:childTnLst>
                          </p:cTn>
                        </p:par>
                      </p:childTnLst>
                    </p:cTn>
                  </p:par>
                  <p:par>
                    <p:cTn id="123" fill="hold">
                      <p:stCondLst>
                        <p:cond delay="indefinite"/>
                      </p:stCondLst>
                      <p:childTnLst>
                        <p:par>
                          <p:cTn id="124" fill="hold">
                            <p:stCondLst>
                              <p:cond delay="0"/>
                            </p:stCondLst>
                            <p:childTnLst>
                              <p:par>
                                <p:cTn id="125" presetID="10" presetClass="entr" presetSubtype="0" fill="hold" grpId="0" nodeType="clickEffect">
                                  <p:stCondLst>
                                    <p:cond delay="0"/>
                                  </p:stCondLst>
                                  <p:childTnLst>
                                    <p:set>
                                      <p:cBhvr>
                                        <p:cTn id="126" dur="1" fill="hold">
                                          <p:stCondLst>
                                            <p:cond delay="0"/>
                                          </p:stCondLst>
                                        </p:cTn>
                                        <p:tgtEl>
                                          <p:spTgt spid="21"/>
                                        </p:tgtEl>
                                        <p:attrNameLst>
                                          <p:attrName>style.visibility</p:attrName>
                                        </p:attrNameLst>
                                      </p:cBhvr>
                                      <p:to>
                                        <p:strVal val="visible"/>
                                      </p:to>
                                    </p:set>
                                    <p:animEffect transition="in" filter="fade">
                                      <p:cBhvr>
                                        <p:cTn id="127" dur="500"/>
                                        <p:tgtEl>
                                          <p:spTgt spid="21"/>
                                        </p:tgtEl>
                                      </p:cBhvr>
                                    </p:animEffect>
                                  </p:childTnLst>
                                </p:cTn>
                              </p:par>
                            </p:childTnLst>
                          </p:cTn>
                        </p:par>
                      </p:childTnLst>
                    </p:cTn>
                  </p:par>
                  <p:par>
                    <p:cTn id="128" fill="hold">
                      <p:stCondLst>
                        <p:cond delay="indefinite"/>
                      </p:stCondLst>
                      <p:childTnLst>
                        <p:par>
                          <p:cTn id="129" fill="hold">
                            <p:stCondLst>
                              <p:cond delay="0"/>
                            </p:stCondLst>
                            <p:childTnLst>
                              <p:par>
                                <p:cTn id="130" presetID="10" presetClass="entr" presetSubtype="0" fill="hold" grpId="0" nodeType="clickEffect">
                                  <p:stCondLst>
                                    <p:cond delay="0"/>
                                  </p:stCondLst>
                                  <p:childTnLst>
                                    <p:set>
                                      <p:cBhvr>
                                        <p:cTn id="131" dur="1" fill="hold">
                                          <p:stCondLst>
                                            <p:cond delay="0"/>
                                          </p:stCondLst>
                                        </p:cTn>
                                        <p:tgtEl>
                                          <p:spTgt spid="32"/>
                                        </p:tgtEl>
                                        <p:attrNameLst>
                                          <p:attrName>style.visibility</p:attrName>
                                        </p:attrNameLst>
                                      </p:cBhvr>
                                      <p:to>
                                        <p:strVal val="visible"/>
                                      </p:to>
                                    </p:set>
                                    <p:animEffect transition="in" filter="fade">
                                      <p:cBhvr>
                                        <p:cTn id="132" dur="500"/>
                                        <p:tgtEl>
                                          <p:spTgt spid="32"/>
                                        </p:tgtEl>
                                      </p:cBhvr>
                                    </p:animEffect>
                                  </p:childTnLst>
                                </p:cTn>
                              </p:par>
                            </p:childTnLst>
                          </p:cTn>
                        </p:par>
                      </p:childTnLst>
                    </p:cTn>
                  </p:par>
                  <p:par>
                    <p:cTn id="133" fill="hold">
                      <p:stCondLst>
                        <p:cond delay="indefinite"/>
                      </p:stCondLst>
                      <p:childTnLst>
                        <p:par>
                          <p:cTn id="134" fill="hold">
                            <p:stCondLst>
                              <p:cond delay="0"/>
                            </p:stCondLst>
                            <p:childTnLst>
                              <p:par>
                                <p:cTn id="135" presetID="10" presetClass="entr" presetSubtype="0" fill="hold" grpId="0" nodeType="clickEffect">
                                  <p:stCondLst>
                                    <p:cond delay="0"/>
                                  </p:stCondLst>
                                  <p:childTnLst>
                                    <p:set>
                                      <p:cBhvr>
                                        <p:cTn id="136" dur="1" fill="hold">
                                          <p:stCondLst>
                                            <p:cond delay="0"/>
                                          </p:stCondLst>
                                        </p:cTn>
                                        <p:tgtEl>
                                          <p:spTgt spid="22"/>
                                        </p:tgtEl>
                                        <p:attrNameLst>
                                          <p:attrName>style.visibility</p:attrName>
                                        </p:attrNameLst>
                                      </p:cBhvr>
                                      <p:to>
                                        <p:strVal val="visible"/>
                                      </p:to>
                                    </p:set>
                                    <p:animEffect transition="in" filter="fade">
                                      <p:cBhvr>
                                        <p:cTn id="137" dur="500"/>
                                        <p:tgtEl>
                                          <p:spTgt spid="22"/>
                                        </p:tgtEl>
                                      </p:cBhvr>
                                    </p:animEffect>
                                  </p:childTnLst>
                                </p:cTn>
                              </p:par>
                            </p:childTnLst>
                          </p:cTn>
                        </p:par>
                      </p:childTnLst>
                    </p:cTn>
                  </p:par>
                  <p:par>
                    <p:cTn id="138" fill="hold">
                      <p:stCondLst>
                        <p:cond delay="indefinite"/>
                      </p:stCondLst>
                      <p:childTnLst>
                        <p:par>
                          <p:cTn id="139" fill="hold">
                            <p:stCondLst>
                              <p:cond delay="0"/>
                            </p:stCondLst>
                            <p:childTnLst>
                              <p:par>
                                <p:cTn id="140" presetID="10" presetClass="entr" presetSubtype="0" fill="hold" grpId="0" nodeType="clickEffect">
                                  <p:stCondLst>
                                    <p:cond delay="0"/>
                                  </p:stCondLst>
                                  <p:childTnLst>
                                    <p:set>
                                      <p:cBhvr>
                                        <p:cTn id="141" dur="1" fill="hold">
                                          <p:stCondLst>
                                            <p:cond delay="0"/>
                                          </p:stCondLst>
                                        </p:cTn>
                                        <p:tgtEl>
                                          <p:spTgt spid="33"/>
                                        </p:tgtEl>
                                        <p:attrNameLst>
                                          <p:attrName>style.visibility</p:attrName>
                                        </p:attrNameLst>
                                      </p:cBhvr>
                                      <p:to>
                                        <p:strVal val="visible"/>
                                      </p:to>
                                    </p:set>
                                    <p:animEffect transition="in" filter="fade">
                                      <p:cBhvr>
                                        <p:cTn id="142" dur="500"/>
                                        <p:tgtEl>
                                          <p:spTgt spid="33"/>
                                        </p:tgtEl>
                                      </p:cBhvr>
                                    </p:animEffect>
                                  </p:childTnLst>
                                </p:cTn>
                              </p:par>
                            </p:childTnLst>
                          </p:cTn>
                        </p:par>
                      </p:childTnLst>
                    </p:cTn>
                  </p:par>
                  <p:par>
                    <p:cTn id="143" fill="hold">
                      <p:stCondLst>
                        <p:cond delay="indefinite"/>
                      </p:stCondLst>
                      <p:childTnLst>
                        <p:par>
                          <p:cTn id="144" fill="hold">
                            <p:stCondLst>
                              <p:cond delay="0"/>
                            </p:stCondLst>
                            <p:childTnLst>
                              <p:par>
                                <p:cTn id="145" presetID="10" presetClass="entr" presetSubtype="0" fill="hold" grpId="0" nodeType="clickEffect">
                                  <p:stCondLst>
                                    <p:cond delay="0"/>
                                  </p:stCondLst>
                                  <p:childTnLst>
                                    <p:set>
                                      <p:cBhvr>
                                        <p:cTn id="146" dur="1" fill="hold">
                                          <p:stCondLst>
                                            <p:cond delay="0"/>
                                          </p:stCondLst>
                                        </p:cTn>
                                        <p:tgtEl>
                                          <p:spTgt spid="23"/>
                                        </p:tgtEl>
                                        <p:attrNameLst>
                                          <p:attrName>style.visibility</p:attrName>
                                        </p:attrNameLst>
                                      </p:cBhvr>
                                      <p:to>
                                        <p:strVal val="visible"/>
                                      </p:to>
                                    </p:set>
                                    <p:animEffect transition="in" filter="fade">
                                      <p:cBhvr>
                                        <p:cTn id="147" dur="500"/>
                                        <p:tgtEl>
                                          <p:spTgt spid="23"/>
                                        </p:tgtEl>
                                      </p:cBhvr>
                                    </p:animEffect>
                                  </p:childTnLst>
                                </p:cTn>
                              </p:par>
                            </p:childTnLst>
                          </p:cTn>
                        </p:par>
                      </p:childTnLst>
                    </p:cTn>
                  </p:par>
                  <p:par>
                    <p:cTn id="148" fill="hold">
                      <p:stCondLst>
                        <p:cond delay="indefinite"/>
                      </p:stCondLst>
                      <p:childTnLst>
                        <p:par>
                          <p:cTn id="149" fill="hold">
                            <p:stCondLst>
                              <p:cond delay="0"/>
                            </p:stCondLst>
                            <p:childTnLst>
                              <p:par>
                                <p:cTn id="150" presetID="10" presetClass="entr" presetSubtype="0" fill="hold" grpId="0" nodeType="clickEffect">
                                  <p:stCondLst>
                                    <p:cond delay="0"/>
                                  </p:stCondLst>
                                  <p:childTnLst>
                                    <p:set>
                                      <p:cBhvr>
                                        <p:cTn id="151" dur="1" fill="hold">
                                          <p:stCondLst>
                                            <p:cond delay="0"/>
                                          </p:stCondLst>
                                        </p:cTn>
                                        <p:tgtEl>
                                          <p:spTgt spid="35"/>
                                        </p:tgtEl>
                                        <p:attrNameLst>
                                          <p:attrName>style.visibility</p:attrName>
                                        </p:attrNameLst>
                                      </p:cBhvr>
                                      <p:to>
                                        <p:strVal val="visible"/>
                                      </p:to>
                                    </p:set>
                                    <p:animEffect transition="in" filter="fade">
                                      <p:cBhvr>
                                        <p:cTn id="152" dur="500"/>
                                        <p:tgtEl>
                                          <p:spTgt spid="35"/>
                                        </p:tgtEl>
                                      </p:cBhvr>
                                    </p:animEffect>
                                  </p:childTnLst>
                                </p:cTn>
                              </p:par>
                            </p:childTnLst>
                          </p:cTn>
                        </p:par>
                      </p:childTnLst>
                    </p:cTn>
                  </p:par>
                  <p:par>
                    <p:cTn id="153" fill="hold">
                      <p:stCondLst>
                        <p:cond delay="indefinite"/>
                      </p:stCondLst>
                      <p:childTnLst>
                        <p:par>
                          <p:cTn id="154" fill="hold">
                            <p:stCondLst>
                              <p:cond delay="0"/>
                            </p:stCondLst>
                            <p:childTnLst>
                              <p:par>
                                <p:cTn id="155" presetID="10" presetClass="entr" presetSubtype="0" fill="hold" grpId="0" nodeType="clickEffect">
                                  <p:stCondLst>
                                    <p:cond delay="0"/>
                                  </p:stCondLst>
                                  <p:childTnLst>
                                    <p:set>
                                      <p:cBhvr>
                                        <p:cTn id="156" dur="1" fill="hold">
                                          <p:stCondLst>
                                            <p:cond delay="0"/>
                                          </p:stCondLst>
                                        </p:cTn>
                                        <p:tgtEl>
                                          <p:spTgt spid="24"/>
                                        </p:tgtEl>
                                        <p:attrNameLst>
                                          <p:attrName>style.visibility</p:attrName>
                                        </p:attrNameLst>
                                      </p:cBhvr>
                                      <p:to>
                                        <p:strVal val="visible"/>
                                      </p:to>
                                    </p:set>
                                    <p:animEffect transition="in" filter="fade">
                                      <p:cBhvr>
                                        <p:cTn id="157" dur="500"/>
                                        <p:tgtEl>
                                          <p:spTgt spid="24"/>
                                        </p:tgtEl>
                                      </p:cBhvr>
                                    </p:animEffect>
                                  </p:childTnLst>
                                </p:cTn>
                              </p:par>
                            </p:childTnLst>
                          </p:cTn>
                        </p:par>
                      </p:childTnLst>
                    </p:cTn>
                  </p:par>
                  <p:par>
                    <p:cTn id="158" fill="hold">
                      <p:stCondLst>
                        <p:cond delay="indefinite"/>
                      </p:stCondLst>
                      <p:childTnLst>
                        <p:par>
                          <p:cTn id="159" fill="hold">
                            <p:stCondLst>
                              <p:cond delay="0"/>
                            </p:stCondLst>
                            <p:childTnLst>
                              <p:par>
                                <p:cTn id="160" presetID="10" presetClass="entr" presetSubtype="0" fill="hold" grpId="0" nodeType="clickEffect">
                                  <p:stCondLst>
                                    <p:cond delay="0"/>
                                  </p:stCondLst>
                                  <p:childTnLst>
                                    <p:set>
                                      <p:cBhvr>
                                        <p:cTn id="161" dur="1" fill="hold">
                                          <p:stCondLst>
                                            <p:cond delay="0"/>
                                          </p:stCondLst>
                                        </p:cTn>
                                        <p:tgtEl>
                                          <p:spTgt spid="29"/>
                                        </p:tgtEl>
                                        <p:attrNameLst>
                                          <p:attrName>style.visibility</p:attrName>
                                        </p:attrNameLst>
                                      </p:cBhvr>
                                      <p:to>
                                        <p:strVal val="visible"/>
                                      </p:to>
                                    </p:set>
                                    <p:animEffect transition="in" filter="fade">
                                      <p:cBhvr>
                                        <p:cTn id="162" dur="500"/>
                                        <p:tgtEl>
                                          <p:spTgt spid="29"/>
                                        </p:tgtEl>
                                      </p:cBhvr>
                                    </p:animEffect>
                                  </p:childTnLst>
                                </p:cTn>
                              </p:par>
                            </p:childTnLst>
                          </p:cTn>
                        </p:par>
                      </p:childTnLst>
                    </p:cTn>
                  </p:par>
                  <p:par>
                    <p:cTn id="163" fill="hold">
                      <p:stCondLst>
                        <p:cond delay="indefinite"/>
                      </p:stCondLst>
                      <p:childTnLst>
                        <p:par>
                          <p:cTn id="164" fill="hold">
                            <p:stCondLst>
                              <p:cond delay="0"/>
                            </p:stCondLst>
                            <p:childTnLst>
                              <p:par>
                                <p:cTn id="165" presetID="10" presetClass="entr" presetSubtype="0" fill="hold" grpId="0" nodeType="clickEffect">
                                  <p:stCondLst>
                                    <p:cond delay="0"/>
                                  </p:stCondLst>
                                  <p:childTnLst>
                                    <p:set>
                                      <p:cBhvr>
                                        <p:cTn id="166" dur="1" fill="hold">
                                          <p:stCondLst>
                                            <p:cond delay="0"/>
                                          </p:stCondLst>
                                        </p:cTn>
                                        <p:tgtEl>
                                          <p:spTgt spid="17"/>
                                        </p:tgtEl>
                                        <p:attrNameLst>
                                          <p:attrName>style.visibility</p:attrName>
                                        </p:attrNameLst>
                                      </p:cBhvr>
                                      <p:to>
                                        <p:strVal val="visible"/>
                                      </p:to>
                                    </p:set>
                                    <p:animEffect transition="in" filter="fade">
                                      <p:cBhvr>
                                        <p:cTn id="167" dur="500"/>
                                        <p:tgtEl>
                                          <p:spTgt spid="17"/>
                                        </p:tgtEl>
                                      </p:cBhvr>
                                    </p:animEffect>
                                  </p:childTnLst>
                                </p:cTn>
                              </p:par>
                            </p:childTnLst>
                          </p:cTn>
                        </p:par>
                      </p:childTnLst>
                    </p:cTn>
                  </p:par>
                  <p:par>
                    <p:cTn id="168" fill="hold">
                      <p:stCondLst>
                        <p:cond delay="indefinite"/>
                      </p:stCondLst>
                      <p:childTnLst>
                        <p:par>
                          <p:cTn id="169" fill="hold">
                            <p:stCondLst>
                              <p:cond delay="0"/>
                            </p:stCondLst>
                            <p:childTnLst>
                              <p:par>
                                <p:cTn id="170" presetID="10" presetClass="entr" presetSubtype="0" fill="hold" grpId="0" nodeType="clickEffect">
                                  <p:stCondLst>
                                    <p:cond delay="0"/>
                                  </p:stCondLst>
                                  <p:childTnLst>
                                    <p:set>
                                      <p:cBhvr>
                                        <p:cTn id="171" dur="1" fill="hold">
                                          <p:stCondLst>
                                            <p:cond delay="0"/>
                                          </p:stCondLst>
                                        </p:cTn>
                                        <p:tgtEl>
                                          <p:spTgt spid="18"/>
                                        </p:tgtEl>
                                        <p:attrNameLst>
                                          <p:attrName>style.visibility</p:attrName>
                                        </p:attrNameLst>
                                      </p:cBhvr>
                                      <p:to>
                                        <p:strVal val="visible"/>
                                      </p:to>
                                    </p:set>
                                    <p:animEffect transition="in" filter="fade">
                                      <p:cBhvr>
                                        <p:cTn id="172" dur="500"/>
                                        <p:tgtEl>
                                          <p:spTgt spid="18"/>
                                        </p:tgtEl>
                                      </p:cBhvr>
                                    </p:animEffect>
                                  </p:childTnLst>
                                </p:cTn>
                              </p:par>
                            </p:childTnLst>
                          </p:cTn>
                        </p:par>
                      </p:childTnLst>
                    </p:cTn>
                  </p:par>
                  <p:par>
                    <p:cTn id="173" fill="hold">
                      <p:stCondLst>
                        <p:cond delay="indefinite"/>
                      </p:stCondLst>
                      <p:childTnLst>
                        <p:par>
                          <p:cTn id="174" fill="hold">
                            <p:stCondLst>
                              <p:cond delay="0"/>
                            </p:stCondLst>
                            <p:childTnLst>
                              <p:par>
                                <p:cTn id="175" presetID="10" presetClass="entr" presetSubtype="0" fill="hold" grpId="0" nodeType="clickEffect">
                                  <p:stCondLst>
                                    <p:cond delay="0"/>
                                  </p:stCondLst>
                                  <p:childTnLst>
                                    <p:set>
                                      <p:cBhvr>
                                        <p:cTn id="176" dur="1" fill="hold">
                                          <p:stCondLst>
                                            <p:cond delay="0"/>
                                          </p:stCondLst>
                                        </p:cTn>
                                        <p:tgtEl>
                                          <p:spTgt spid="28"/>
                                        </p:tgtEl>
                                        <p:attrNameLst>
                                          <p:attrName>style.visibility</p:attrName>
                                        </p:attrNameLst>
                                      </p:cBhvr>
                                      <p:to>
                                        <p:strVal val="visible"/>
                                      </p:to>
                                    </p:set>
                                    <p:animEffect transition="in" filter="fade">
                                      <p:cBhvr>
                                        <p:cTn id="177" dur="500"/>
                                        <p:tgtEl>
                                          <p:spTgt spid="28"/>
                                        </p:tgtEl>
                                      </p:cBhvr>
                                    </p:animEffect>
                                  </p:childTnLst>
                                </p:cTn>
                              </p:par>
                            </p:childTnLst>
                          </p:cTn>
                        </p:par>
                      </p:childTnLst>
                    </p:cTn>
                  </p:par>
                  <p:par>
                    <p:cTn id="178" fill="hold">
                      <p:stCondLst>
                        <p:cond delay="indefinite"/>
                      </p:stCondLst>
                      <p:childTnLst>
                        <p:par>
                          <p:cTn id="179" fill="hold">
                            <p:stCondLst>
                              <p:cond delay="0"/>
                            </p:stCondLst>
                            <p:childTnLst>
                              <p:par>
                                <p:cTn id="180" presetID="10" presetClass="entr" presetSubtype="0" fill="hold" grpId="0" nodeType="clickEffect">
                                  <p:stCondLst>
                                    <p:cond delay="0"/>
                                  </p:stCondLst>
                                  <p:childTnLst>
                                    <p:set>
                                      <p:cBhvr>
                                        <p:cTn id="181" dur="1" fill="hold">
                                          <p:stCondLst>
                                            <p:cond delay="0"/>
                                          </p:stCondLst>
                                        </p:cTn>
                                        <p:tgtEl>
                                          <p:spTgt spid="19"/>
                                        </p:tgtEl>
                                        <p:attrNameLst>
                                          <p:attrName>style.visibility</p:attrName>
                                        </p:attrNameLst>
                                      </p:cBhvr>
                                      <p:to>
                                        <p:strVal val="visible"/>
                                      </p:to>
                                    </p:set>
                                    <p:animEffect transition="in" filter="fade">
                                      <p:cBhvr>
                                        <p:cTn id="182" dur="500"/>
                                        <p:tgtEl>
                                          <p:spTgt spid="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4" grpId="0" animBg="1"/>
      <p:bldP spid="5" grpId="0" animBg="1"/>
      <p:bldP spid="6" grpId="0" animBg="1"/>
      <p:bldP spid="7" grpId="0" animBg="1"/>
      <p:bldP spid="8" grpId="0" animBg="1"/>
      <p:bldP spid="9" grpId="0" animBg="1"/>
      <p:bldP spid="10" grpId="0" animBg="1"/>
      <p:bldP spid="11" grpId="0" animBg="1"/>
      <p:bldP spid="12" grpId="0" animBg="1"/>
      <p:bldP spid="14" grpId="0" animBg="1"/>
      <p:bldP spid="15" grpId="0" animBg="1"/>
      <p:bldP spid="16" grpId="0" animBg="1"/>
      <p:bldP spid="17" grpId="0" animBg="1"/>
      <p:bldP spid="18" grpId="0" animBg="1"/>
      <p:bldP spid="19" grpId="0" animBg="1"/>
      <p:bldP spid="20" grpId="0" animBg="1"/>
      <p:bldP spid="21" grpId="0" animBg="1"/>
      <p:bldP spid="22" grpId="0" animBg="1"/>
      <p:bldP spid="23" grpId="0" animBg="1"/>
      <p:bldP spid="24" grpId="0" animBg="1"/>
      <p:bldP spid="25" grpId="0" animBg="1"/>
      <p:bldP spid="26" grpId="0" animBg="1"/>
      <p:bldP spid="27" grpId="0" animBg="1"/>
      <p:bldP spid="28" grpId="0" animBg="1"/>
      <p:bldP spid="29" grpId="0" animBg="1"/>
      <p:bldP spid="30" grpId="0" animBg="1"/>
      <p:bldP spid="31" grpId="0" animBg="1"/>
      <p:bldP spid="32" grpId="0" animBg="1"/>
      <p:bldP spid="33" grpId="0" animBg="1"/>
      <p:bldP spid="35" grpId="0" animBg="1"/>
      <p:bldP spid="36" grpId="0" animBg="1"/>
      <p:bldP spid="37" grpId="0" animBg="1"/>
      <p:bldP spid="38" grpId="0" animBg="1"/>
      <p:bldP spid="39"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49300" y="431801"/>
            <a:ext cx="2421466" cy="397933"/>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smtClean="0">
                <a:solidFill>
                  <a:schemeClr val="tx1"/>
                </a:solidFill>
              </a:rPr>
              <a:t>RKT/PKT POLTEK</a:t>
            </a:r>
            <a:endParaRPr lang="id-ID" dirty="0">
              <a:solidFill>
                <a:schemeClr val="tx1"/>
              </a:solidFill>
            </a:endParaRPr>
          </a:p>
        </p:txBody>
      </p:sp>
      <p:sp>
        <p:nvSpPr>
          <p:cNvPr id="3" name="Rectangle 2"/>
          <p:cNvSpPr/>
          <p:nvPr/>
        </p:nvSpPr>
        <p:spPr>
          <a:xfrm>
            <a:off x="4885267" y="431800"/>
            <a:ext cx="2421465" cy="397933"/>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smtClean="0">
                <a:solidFill>
                  <a:schemeClr val="tx1"/>
                </a:solidFill>
              </a:rPr>
              <a:t>SKP DIREKTUR</a:t>
            </a:r>
            <a:endParaRPr lang="id-ID" dirty="0">
              <a:solidFill>
                <a:schemeClr val="tx1"/>
              </a:solidFill>
            </a:endParaRPr>
          </a:p>
        </p:txBody>
      </p:sp>
      <p:sp>
        <p:nvSpPr>
          <p:cNvPr id="6" name="Rectangle 5"/>
          <p:cNvSpPr/>
          <p:nvPr/>
        </p:nvSpPr>
        <p:spPr>
          <a:xfrm>
            <a:off x="4697940" y="3447559"/>
            <a:ext cx="1447800" cy="550333"/>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smtClean="0">
                <a:solidFill>
                  <a:schemeClr val="tx1"/>
                </a:solidFill>
              </a:rPr>
              <a:t>SKP KAUPT PPM</a:t>
            </a:r>
            <a:endParaRPr lang="id-ID" dirty="0">
              <a:solidFill>
                <a:schemeClr val="tx1"/>
              </a:solidFill>
            </a:endParaRPr>
          </a:p>
        </p:txBody>
      </p:sp>
      <p:sp>
        <p:nvSpPr>
          <p:cNvPr id="7" name="Rectangle 6"/>
          <p:cNvSpPr/>
          <p:nvPr/>
        </p:nvSpPr>
        <p:spPr>
          <a:xfrm>
            <a:off x="7573431" y="3429000"/>
            <a:ext cx="1883835" cy="481499"/>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smtClean="0">
                <a:solidFill>
                  <a:schemeClr val="tx1"/>
                </a:solidFill>
              </a:rPr>
              <a:t>SKP KA UPT PERPUST </a:t>
            </a:r>
            <a:endParaRPr lang="id-ID" dirty="0">
              <a:solidFill>
                <a:schemeClr val="tx1"/>
              </a:solidFill>
            </a:endParaRPr>
          </a:p>
        </p:txBody>
      </p:sp>
      <p:sp>
        <p:nvSpPr>
          <p:cNvPr id="8" name="Rectangle 7"/>
          <p:cNvSpPr/>
          <p:nvPr/>
        </p:nvSpPr>
        <p:spPr>
          <a:xfrm>
            <a:off x="10219266" y="3429000"/>
            <a:ext cx="1447800" cy="550333"/>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smtClean="0">
                <a:solidFill>
                  <a:schemeClr val="tx1"/>
                </a:solidFill>
              </a:rPr>
              <a:t>SKP KA UPT LAINNYA</a:t>
            </a:r>
            <a:endParaRPr lang="id-ID" dirty="0">
              <a:solidFill>
                <a:schemeClr val="tx1"/>
              </a:solidFill>
            </a:endParaRPr>
          </a:p>
        </p:txBody>
      </p:sp>
      <p:sp>
        <p:nvSpPr>
          <p:cNvPr id="9" name="Rectangle 8"/>
          <p:cNvSpPr/>
          <p:nvPr/>
        </p:nvSpPr>
        <p:spPr>
          <a:xfrm>
            <a:off x="5372100" y="829732"/>
            <a:ext cx="1447800" cy="397933"/>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smtClean="0">
                <a:solidFill>
                  <a:schemeClr val="tx1"/>
                </a:solidFill>
              </a:rPr>
              <a:t>SKP AD/WD</a:t>
            </a:r>
            <a:endParaRPr lang="id-ID" dirty="0">
              <a:solidFill>
                <a:schemeClr val="tx1"/>
              </a:solidFill>
            </a:endParaRPr>
          </a:p>
        </p:txBody>
      </p:sp>
      <p:sp>
        <p:nvSpPr>
          <p:cNvPr id="10" name="Rectangle 9"/>
          <p:cNvSpPr/>
          <p:nvPr/>
        </p:nvSpPr>
        <p:spPr>
          <a:xfrm>
            <a:off x="7573432" y="1100666"/>
            <a:ext cx="1447800" cy="397933"/>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smtClean="0">
                <a:solidFill>
                  <a:schemeClr val="tx1"/>
                </a:solidFill>
              </a:rPr>
              <a:t>SKP KABAG</a:t>
            </a:r>
            <a:endParaRPr lang="id-ID" dirty="0">
              <a:solidFill>
                <a:schemeClr val="tx1"/>
              </a:solidFill>
            </a:endParaRPr>
          </a:p>
        </p:txBody>
      </p:sp>
      <p:sp>
        <p:nvSpPr>
          <p:cNvPr id="12" name="Rectangle 11"/>
          <p:cNvSpPr/>
          <p:nvPr/>
        </p:nvSpPr>
        <p:spPr>
          <a:xfrm>
            <a:off x="1822449" y="3456501"/>
            <a:ext cx="1447800" cy="522832"/>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smtClean="0">
                <a:solidFill>
                  <a:schemeClr val="tx1"/>
                </a:solidFill>
              </a:rPr>
              <a:t>SKP KAJUR</a:t>
            </a:r>
            <a:endParaRPr lang="id-ID" dirty="0">
              <a:solidFill>
                <a:schemeClr val="tx1"/>
              </a:solidFill>
            </a:endParaRPr>
          </a:p>
        </p:txBody>
      </p:sp>
      <p:sp>
        <p:nvSpPr>
          <p:cNvPr id="14" name="Rectangle 13"/>
          <p:cNvSpPr/>
          <p:nvPr/>
        </p:nvSpPr>
        <p:spPr>
          <a:xfrm>
            <a:off x="8144933" y="1608667"/>
            <a:ext cx="1591732" cy="397933"/>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smtClean="0">
                <a:solidFill>
                  <a:schemeClr val="tx1"/>
                </a:solidFill>
              </a:rPr>
              <a:t>SKP KASUBAG</a:t>
            </a:r>
            <a:endParaRPr lang="id-ID" dirty="0">
              <a:solidFill>
                <a:schemeClr val="tx1"/>
              </a:solidFill>
            </a:endParaRPr>
          </a:p>
        </p:txBody>
      </p:sp>
      <p:sp>
        <p:nvSpPr>
          <p:cNvPr id="16" name="Rectangle 15"/>
          <p:cNvSpPr/>
          <p:nvPr/>
        </p:nvSpPr>
        <p:spPr>
          <a:xfrm>
            <a:off x="8913281" y="2191809"/>
            <a:ext cx="1447800" cy="397933"/>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smtClean="0">
                <a:solidFill>
                  <a:schemeClr val="tx1"/>
                </a:solidFill>
              </a:rPr>
              <a:t>SKP JFU/JFT</a:t>
            </a:r>
            <a:endParaRPr lang="id-ID" dirty="0">
              <a:solidFill>
                <a:schemeClr val="tx1"/>
              </a:solidFill>
            </a:endParaRPr>
          </a:p>
        </p:txBody>
      </p:sp>
      <p:sp>
        <p:nvSpPr>
          <p:cNvPr id="17" name="Rectangle 16"/>
          <p:cNvSpPr/>
          <p:nvPr/>
        </p:nvSpPr>
        <p:spPr>
          <a:xfrm>
            <a:off x="7791448" y="4638726"/>
            <a:ext cx="1447800" cy="397933"/>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smtClean="0">
                <a:solidFill>
                  <a:schemeClr val="tx1"/>
                </a:solidFill>
              </a:rPr>
              <a:t>SKP PUSTAK</a:t>
            </a:r>
            <a:endParaRPr lang="id-ID" dirty="0">
              <a:solidFill>
                <a:schemeClr val="tx1"/>
              </a:solidFill>
            </a:endParaRPr>
          </a:p>
        </p:txBody>
      </p:sp>
      <p:sp>
        <p:nvSpPr>
          <p:cNvPr id="23" name="Rectangle 22"/>
          <p:cNvSpPr/>
          <p:nvPr/>
        </p:nvSpPr>
        <p:spPr>
          <a:xfrm>
            <a:off x="1098549" y="4671520"/>
            <a:ext cx="1447800" cy="397933"/>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smtClean="0">
                <a:solidFill>
                  <a:schemeClr val="tx1"/>
                </a:solidFill>
              </a:rPr>
              <a:t>SKP DOSEN</a:t>
            </a:r>
            <a:endParaRPr lang="id-ID" dirty="0">
              <a:solidFill>
                <a:schemeClr val="tx1"/>
              </a:solidFill>
            </a:endParaRPr>
          </a:p>
        </p:txBody>
      </p:sp>
      <p:sp>
        <p:nvSpPr>
          <p:cNvPr id="24" name="Rectangle 23"/>
          <p:cNvSpPr/>
          <p:nvPr/>
        </p:nvSpPr>
        <p:spPr>
          <a:xfrm>
            <a:off x="2700868" y="4671520"/>
            <a:ext cx="1447800" cy="397933"/>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smtClean="0">
                <a:solidFill>
                  <a:schemeClr val="tx1"/>
                </a:solidFill>
              </a:rPr>
              <a:t>SKP PLP</a:t>
            </a:r>
            <a:endParaRPr lang="id-ID" dirty="0">
              <a:solidFill>
                <a:schemeClr val="tx1"/>
              </a:solidFill>
            </a:endParaRPr>
          </a:p>
        </p:txBody>
      </p:sp>
      <p:sp>
        <p:nvSpPr>
          <p:cNvPr id="25" name="Bent-Up Arrow 24"/>
          <p:cNvSpPr/>
          <p:nvPr/>
        </p:nvSpPr>
        <p:spPr>
          <a:xfrm rot="5400000">
            <a:off x="7753873" y="1513941"/>
            <a:ext cx="324919" cy="321733"/>
          </a:xfrm>
          <a:prstGeom prst="ben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26" name="Bent-Up Arrow 25"/>
          <p:cNvSpPr/>
          <p:nvPr/>
        </p:nvSpPr>
        <p:spPr>
          <a:xfrm rot="5400000">
            <a:off x="8513213" y="2014008"/>
            <a:ext cx="384210" cy="415925"/>
          </a:xfrm>
          <a:prstGeom prst="ben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33" name="Down Arrow 32"/>
          <p:cNvSpPr/>
          <p:nvPr/>
        </p:nvSpPr>
        <p:spPr>
          <a:xfrm>
            <a:off x="2006601" y="4034398"/>
            <a:ext cx="148166" cy="48683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35" name="Down Arrow 34"/>
          <p:cNvSpPr/>
          <p:nvPr/>
        </p:nvSpPr>
        <p:spPr>
          <a:xfrm rot="18803557">
            <a:off x="2940909" y="3958198"/>
            <a:ext cx="200961" cy="74723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36" name="Left-Right Arrow 35"/>
          <p:cNvSpPr/>
          <p:nvPr/>
        </p:nvSpPr>
        <p:spPr>
          <a:xfrm>
            <a:off x="3270249" y="499533"/>
            <a:ext cx="1454151" cy="237067"/>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37" name="Rectangle 36"/>
          <p:cNvSpPr/>
          <p:nvPr/>
        </p:nvSpPr>
        <p:spPr>
          <a:xfrm>
            <a:off x="6019800" y="1227665"/>
            <a:ext cx="76200" cy="197063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38" name="Rounded Rectangle 37"/>
          <p:cNvSpPr/>
          <p:nvPr/>
        </p:nvSpPr>
        <p:spPr>
          <a:xfrm>
            <a:off x="1208618" y="3107286"/>
            <a:ext cx="9740899" cy="9101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39" name="Bent-Up Arrow 38"/>
          <p:cNvSpPr/>
          <p:nvPr/>
        </p:nvSpPr>
        <p:spPr>
          <a:xfrm rot="5400000">
            <a:off x="6890808" y="823368"/>
            <a:ext cx="211666" cy="1077382"/>
          </a:xfrm>
          <a:prstGeom prst="ben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13" name="Down Arrow 12"/>
          <p:cNvSpPr/>
          <p:nvPr/>
        </p:nvSpPr>
        <p:spPr>
          <a:xfrm>
            <a:off x="8373533" y="3979333"/>
            <a:ext cx="123822" cy="659393"/>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Tree>
    <p:extLst>
      <p:ext uri="{BB962C8B-B14F-4D97-AF65-F5344CB8AC3E}">
        <p14:creationId xmlns:p14="http://schemas.microsoft.com/office/powerpoint/2010/main" val="2042688525"/>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6"/>
                                        </p:tgtEl>
                                        <p:attrNameLst>
                                          <p:attrName>style.visibility</p:attrName>
                                        </p:attrNameLst>
                                      </p:cBhvr>
                                      <p:to>
                                        <p:strVal val="visible"/>
                                      </p:to>
                                    </p:set>
                                    <p:animEffect transition="in" filter="fade">
                                      <p:cBhvr>
                                        <p:cTn id="12" dur="500"/>
                                        <p:tgtEl>
                                          <p:spTgt spid="36"/>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fade">
                                      <p:cBhvr>
                                        <p:cTn id="17" dur="500"/>
                                        <p:tgtEl>
                                          <p:spTgt spid="3"/>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fade">
                                      <p:cBhvr>
                                        <p:cTn id="22" dur="500"/>
                                        <p:tgtEl>
                                          <p:spTgt spid="9"/>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7"/>
                                        </p:tgtEl>
                                        <p:attrNameLst>
                                          <p:attrName>style.visibility</p:attrName>
                                        </p:attrNameLst>
                                      </p:cBhvr>
                                      <p:to>
                                        <p:strVal val="visible"/>
                                      </p:to>
                                    </p:set>
                                    <p:animEffect transition="in" filter="fade">
                                      <p:cBhvr>
                                        <p:cTn id="27" dur="500"/>
                                        <p:tgtEl>
                                          <p:spTgt spid="37"/>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8"/>
                                        </p:tgtEl>
                                        <p:attrNameLst>
                                          <p:attrName>style.visibility</p:attrName>
                                        </p:attrNameLst>
                                      </p:cBhvr>
                                      <p:to>
                                        <p:strVal val="visible"/>
                                      </p:to>
                                    </p:set>
                                    <p:animEffect transition="in" filter="fade">
                                      <p:cBhvr>
                                        <p:cTn id="32" dur="500"/>
                                        <p:tgtEl>
                                          <p:spTgt spid="38"/>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12"/>
                                        </p:tgtEl>
                                        <p:attrNameLst>
                                          <p:attrName>style.visibility</p:attrName>
                                        </p:attrNameLst>
                                      </p:cBhvr>
                                      <p:to>
                                        <p:strVal val="visible"/>
                                      </p:to>
                                    </p:set>
                                    <p:animEffect transition="in" filter="fade">
                                      <p:cBhvr>
                                        <p:cTn id="37" dur="500"/>
                                        <p:tgtEl>
                                          <p:spTgt spid="12"/>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6"/>
                                        </p:tgtEl>
                                        <p:attrNameLst>
                                          <p:attrName>style.visibility</p:attrName>
                                        </p:attrNameLst>
                                      </p:cBhvr>
                                      <p:to>
                                        <p:strVal val="visible"/>
                                      </p:to>
                                    </p:set>
                                    <p:animEffect transition="in" filter="fade">
                                      <p:cBhvr>
                                        <p:cTn id="42" dur="500"/>
                                        <p:tgtEl>
                                          <p:spTgt spid="6"/>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7"/>
                                        </p:tgtEl>
                                        <p:attrNameLst>
                                          <p:attrName>style.visibility</p:attrName>
                                        </p:attrNameLst>
                                      </p:cBhvr>
                                      <p:to>
                                        <p:strVal val="visible"/>
                                      </p:to>
                                    </p:set>
                                    <p:animEffect transition="in" filter="fade">
                                      <p:cBhvr>
                                        <p:cTn id="47" dur="500"/>
                                        <p:tgtEl>
                                          <p:spTgt spid="7"/>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8"/>
                                        </p:tgtEl>
                                        <p:attrNameLst>
                                          <p:attrName>style.visibility</p:attrName>
                                        </p:attrNameLst>
                                      </p:cBhvr>
                                      <p:to>
                                        <p:strVal val="visible"/>
                                      </p:to>
                                    </p:set>
                                    <p:animEffect transition="in" filter="fade">
                                      <p:cBhvr>
                                        <p:cTn id="52" dur="500"/>
                                        <p:tgtEl>
                                          <p:spTgt spid="8"/>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grpId="0" nodeType="clickEffect">
                                  <p:stCondLst>
                                    <p:cond delay="0"/>
                                  </p:stCondLst>
                                  <p:childTnLst>
                                    <p:set>
                                      <p:cBhvr>
                                        <p:cTn id="56" dur="1" fill="hold">
                                          <p:stCondLst>
                                            <p:cond delay="0"/>
                                          </p:stCondLst>
                                        </p:cTn>
                                        <p:tgtEl>
                                          <p:spTgt spid="39"/>
                                        </p:tgtEl>
                                        <p:attrNameLst>
                                          <p:attrName>style.visibility</p:attrName>
                                        </p:attrNameLst>
                                      </p:cBhvr>
                                      <p:to>
                                        <p:strVal val="visible"/>
                                      </p:to>
                                    </p:set>
                                    <p:animEffect transition="in" filter="fade">
                                      <p:cBhvr>
                                        <p:cTn id="57" dur="500"/>
                                        <p:tgtEl>
                                          <p:spTgt spid="39"/>
                                        </p:tgtEl>
                                      </p:cBhvr>
                                    </p:animEffect>
                                  </p:childTnLst>
                                </p:cTn>
                              </p:par>
                            </p:childTnLst>
                          </p:cTn>
                        </p:par>
                      </p:childTnLst>
                    </p:cTn>
                  </p:par>
                  <p:par>
                    <p:cTn id="58" fill="hold">
                      <p:stCondLst>
                        <p:cond delay="indefinite"/>
                      </p:stCondLst>
                      <p:childTnLst>
                        <p:par>
                          <p:cTn id="59" fill="hold">
                            <p:stCondLst>
                              <p:cond delay="0"/>
                            </p:stCondLst>
                            <p:childTnLst>
                              <p:par>
                                <p:cTn id="60" presetID="10" presetClass="entr" presetSubtype="0" fill="hold" grpId="0" nodeType="clickEffect">
                                  <p:stCondLst>
                                    <p:cond delay="0"/>
                                  </p:stCondLst>
                                  <p:childTnLst>
                                    <p:set>
                                      <p:cBhvr>
                                        <p:cTn id="61" dur="1" fill="hold">
                                          <p:stCondLst>
                                            <p:cond delay="0"/>
                                          </p:stCondLst>
                                        </p:cTn>
                                        <p:tgtEl>
                                          <p:spTgt spid="10"/>
                                        </p:tgtEl>
                                        <p:attrNameLst>
                                          <p:attrName>style.visibility</p:attrName>
                                        </p:attrNameLst>
                                      </p:cBhvr>
                                      <p:to>
                                        <p:strVal val="visible"/>
                                      </p:to>
                                    </p:set>
                                    <p:animEffect transition="in" filter="fade">
                                      <p:cBhvr>
                                        <p:cTn id="62" dur="500"/>
                                        <p:tgtEl>
                                          <p:spTgt spid="10"/>
                                        </p:tgtEl>
                                      </p:cBhvr>
                                    </p:animEffect>
                                  </p:childTnLst>
                                </p:cTn>
                              </p:par>
                            </p:childTnLst>
                          </p:cTn>
                        </p:par>
                      </p:childTnLst>
                    </p:cTn>
                  </p:par>
                  <p:par>
                    <p:cTn id="63" fill="hold">
                      <p:stCondLst>
                        <p:cond delay="indefinite"/>
                      </p:stCondLst>
                      <p:childTnLst>
                        <p:par>
                          <p:cTn id="64" fill="hold">
                            <p:stCondLst>
                              <p:cond delay="0"/>
                            </p:stCondLst>
                            <p:childTnLst>
                              <p:par>
                                <p:cTn id="65" presetID="10" presetClass="entr" presetSubtype="0" fill="hold" grpId="0" nodeType="clickEffect">
                                  <p:stCondLst>
                                    <p:cond delay="0"/>
                                  </p:stCondLst>
                                  <p:childTnLst>
                                    <p:set>
                                      <p:cBhvr>
                                        <p:cTn id="66" dur="1" fill="hold">
                                          <p:stCondLst>
                                            <p:cond delay="0"/>
                                          </p:stCondLst>
                                        </p:cTn>
                                        <p:tgtEl>
                                          <p:spTgt spid="25"/>
                                        </p:tgtEl>
                                        <p:attrNameLst>
                                          <p:attrName>style.visibility</p:attrName>
                                        </p:attrNameLst>
                                      </p:cBhvr>
                                      <p:to>
                                        <p:strVal val="visible"/>
                                      </p:to>
                                    </p:set>
                                    <p:animEffect transition="in" filter="fade">
                                      <p:cBhvr>
                                        <p:cTn id="67" dur="500"/>
                                        <p:tgtEl>
                                          <p:spTgt spid="25"/>
                                        </p:tgtEl>
                                      </p:cBhvr>
                                    </p:animEffect>
                                  </p:childTnLst>
                                </p:cTn>
                              </p:par>
                            </p:childTnLst>
                          </p:cTn>
                        </p:par>
                      </p:childTnLst>
                    </p:cTn>
                  </p:par>
                  <p:par>
                    <p:cTn id="68" fill="hold">
                      <p:stCondLst>
                        <p:cond delay="indefinite"/>
                      </p:stCondLst>
                      <p:childTnLst>
                        <p:par>
                          <p:cTn id="69" fill="hold">
                            <p:stCondLst>
                              <p:cond delay="0"/>
                            </p:stCondLst>
                            <p:childTnLst>
                              <p:par>
                                <p:cTn id="70" presetID="10" presetClass="entr" presetSubtype="0" fill="hold" grpId="0" nodeType="clickEffect">
                                  <p:stCondLst>
                                    <p:cond delay="0"/>
                                  </p:stCondLst>
                                  <p:childTnLst>
                                    <p:set>
                                      <p:cBhvr>
                                        <p:cTn id="71" dur="1" fill="hold">
                                          <p:stCondLst>
                                            <p:cond delay="0"/>
                                          </p:stCondLst>
                                        </p:cTn>
                                        <p:tgtEl>
                                          <p:spTgt spid="14"/>
                                        </p:tgtEl>
                                        <p:attrNameLst>
                                          <p:attrName>style.visibility</p:attrName>
                                        </p:attrNameLst>
                                      </p:cBhvr>
                                      <p:to>
                                        <p:strVal val="visible"/>
                                      </p:to>
                                    </p:set>
                                    <p:animEffect transition="in" filter="fade">
                                      <p:cBhvr>
                                        <p:cTn id="72" dur="500"/>
                                        <p:tgtEl>
                                          <p:spTgt spid="14"/>
                                        </p:tgtEl>
                                      </p:cBhvr>
                                    </p:animEffect>
                                  </p:childTnLst>
                                </p:cTn>
                              </p:par>
                            </p:childTnLst>
                          </p:cTn>
                        </p:par>
                      </p:childTnLst>
                    </p:cTn>
                  </p:par>
                  <p:par>
                    <p:cTn id="73" fill="hold">
                      <p:stCondLst>
                        <p:cond delay="indefinite"/>
                      </p:stCondLst>
                      <p:childTnLst>
                        <p:par>
                          <p:cTn id="74" fill="hold">
                            <p:stCondLst>
                              <p:cond delay="0"/>
                            </p:stCondLst>
                            <p:childTnLst>
                              <p:par>
                                <p:cTn id="75" presetID="10" presetClass="entr" presetSubtype="0" fill="hold" grpId="0" nodeType="clickEffect">
                                  <p:stCondLst>
                                    <p:cond delay="0"/>
                                  </p:stCondLst>
                                  <p:childTnLst>
                                    <p:set>
                                      <p:cBhvr>
                                        <p:cTn id="76" dur="1" fill="hold">
                                          <p:stCondLst>
                                            <p:cond delay="0"/>
                                          </p:stCondLst>
                                        </p:cTn>
                                        <p:tgtEl>
                                          <p:spTgt spid="26"/>
                                        </p:tgtEl>
                                        <p:attrNameLst>
                                          <p:attrName>style.visibility</p:attrName>
                                        </p:attrNameLst>
                                      </p:cBhvr>
                                      <p:to>
                                        <p:strVal val="visible"/>
                                      </p:to>
                                    </p:set>
                                    <p:animEffect transition="in" filter="fade">
                                      <p:cBhvr>
                                        <p:cTn id="77" dur="500"/>
                                        <p:tgtEl>
                                          <p:spTgt spid="26"/>
                                        </p:tgtEl>
                                      </p:cBhvr>
                                    </p:animEffect>
                                  </p:childTnLst>
                                </p:cTn>
                              </p:par>
                            </p:childTnLst>
                          </p:cTn>
                        </p:par>
                      </p:childTnLst>
                    </p:cTn>
                  </p:par>
                  <p:par>
                    <p:cTn id="78" fill="hold">
                      <p:stCondLst>
                        <p:cond delay="indefinite"/>
                      </p:stCondLst>
                      <p:childTnLst>
                        <p:par>
                          <p:cTn id="79" fill="hold">
                            <p:stCondLst>
                              <p:cond delay="0"/>
                            </p:stCondLst>
                            <p:childTnLst>
                              <p:par>
                                <p:cTn id="80" presetID="10" presetClass="entr" presetSubtype="0" fill="hold" grpId="0" nodeType="clickEffect">
                                  <p:stCondLst>
                                    <p:cond delay="0"/>
                                  </p:stCondLst>
                                  <p:childTnLst>
                                    <p:set>
                                      <p:cBhvr>
                                        <p:cTn id="81" dur="1" fill="hold">
                                          <p:stCondLst>
                                            <p:cond delay="0"/>
                                          </p:stCondLst>
                                        </p:cTn>
                                        <p:tgtEl>
                                          <p:spTgt spid="16"/>
                                        </p:tgtEl>
                                        <p:attrNameLst>
                                          <p:attrName>style.visibility</p:attrName>
                                        </p:attrNameLst>
                                      </p:cBhvr>
                                      <p:to>
                                        <p:strVal val="visible"/>
                                      </p:to>
                                    </p:set>
                                    <p:animEffect transition="in" filter="fade">
                                      <p:cBhvr>
                                        <p:cTn id="82" dur="500"/>
                                        <p:tgtEl>
                                          <p:spTgt spid="16"/>
                                        </p:tgtEl>
                                      </p:cBhvr>
                                    </p:animEffect>
                                  </p:childTnLst>
                                </p:cTn>
                              </p:par>
                            </p:childTnLst>
                          </p:cTn>
                        </p:par>
                      </p:childTnLst>
                    </p:cTn>
                  </p:par>
                  <p:par>
                    <p:cTn id="83" fill="hold">
                      <p:stCondLst>
                        <p:cond delay="indefinite"/>
                      </p:stCondLst>
                      <p:childTnLst>
                        <p:par>
                          <p:cTn id="84" fill="hold">
                            <p:stCondLst>
                              <p:cond delay="0"/>
                            </p:stCondLst>
                            <p:childTnLst>
                              <p:par>
                                <p:cTn id="85" presetID="10" presetClass="entr" presetSubtype="0" fill="hold" grpId="0" nodeType="clickEffect">
                                  <p:stCondLst>
                                    <p:cond delay="0"/>
                                  </p:stCondLst>
                                  <p:childTnLst>
                                    <p:set>
                                      <p:cBhvr>
                                        <p:cTn id="86" dur="1" fill="hold">
                                          <p:stCondLst>
                                            <p:cond delay="0"/>
                                          </p:stCondLst>
                                        </p:cTn>
                                        <p:tgtEl>
                                          <p:spTgt spid="33"/>
                                        </p:tgtEl>
                                        <p:attrNameLst>
                                          <p:attrName>style.visibility</p:attrName>
                                        </p:attrNameLst>
                                      </p:cBhvr>
                                      <p:to>
                                        <p:strVal val="visible"/>
                                      </p:to>
                                    </p:set>
                                    <p:animEffect transition="in" filter="fade">
                                      <p:cBhvr>
                                        <p:cTn id="87" dur="500"/>
                                        <p:tgtEl>
                                          <p:spTgt spid="33"/>
                                        </p:tgtEl>
                                      </p:cBhvr>
                                    </p:animEffect>
                                  </p:childTnLst>
                                </p:cTn>
                              </p:par>
                            </p:childTnLst>
                          </p:cTn>
                        </p:par>
                      </p:childTnLst>
                    </p:cTn>
                  </p:par>
                  <p:par>
                    <p:cTn id="88" fill="hold">
                      <p:stCondLst>
                        <p:cond delay="indefinite"/>
                      </p:stCondLst>
                      <p:childTnLst>
                        <p:par>
                          <p:cTn id="89" fill="hold">
                            <p:stCondLst>
                              <p:cond delay="0"/>
                            </p:stCondLst>
                            <p:childTnLst>
                              <p:par>
                                <p:cTn id="90" presetID="10" presetClass="entr" presetSubtype="0" fill="hold" grpId="0" nodeType="clickEffect">
                                  <p:stCondLst>
                                    <p:cond delay="0"/>
                                  </p:stCondLst>
                                  <p:childTnLst>
                                    <p:set>
                                      <p:cBhvr>
                                        <p:cTn id="91" dur="1" fill="hold">
                                          <p:stCondLst>
                                            <p:cond delay="0"/>
                                          </p:stCondLst>
                                        </p:cTn>
                                        <p:tgtEl>
                                          <p:spTgt spid="23"/>
                                        </p:tgtEl>
                                        <p:attrNameLst>
                                          <p:attrName>style.visibility</p:attrName>
                                        </p:attrNameLst>
                                      </p:cBhvr>
                                      <p:to>
                                        <p:strVal val="visible"/>
                                      </p:to>
                                    </p:set>
                                    <p:animEffect transition="in" filter="fade">
                                      <p:cBhvr>
                                        <p:cTn id="92" dur="500"/>
                                        <p:tgtEl>
                                          <p:spTgt spid="23"/>
                                        </p:tgtEl>
                                      </p:cBhvr>
                                    </p:animEffect>
                                  </p:childTnLst>
                                </p:cTn>
                              </p:par>
                            </p:childTnLst>
                          </p:cTn>
                        </p:par>
                      </p:childTnLst>
                    </p:cTn>
                  </p:par>
                  <p:par>
                    <p:cTn id="93" fill="hold">
                      <p:stCondLst>
                        <p:cond delay="indefinite"/>
                      </p:stCondLst>
                      <p:childTnLst>
                        <p:par>
                          <p:cTn id="94" fill="hold">
                            <p:stCondLst>
                              <p:cond delay="0"/>
                            </p:stCondLst>
                            <p:childTnLst>
                              <p:par>
                                <p:cTn id="95" presetID="10" presetClass="entr" presetSubtype="0" fill="hold" grpId="0" nodeType="clickEffect">
                                  <p:stCondLst>
                                    <p:cond delay="0"/>
                                  </p:stCondLst>
                                  <p:childTnLst>
                                    <p:set>
                                      <p:cBhvr>
                                        <p:cTn id="96" dur="1" fill="hold">
                                          <p:stCondLst>
                                            <p:cond delay="0"/>
                                          </p:stCondLst>
                                        </p:cTn>
                                        <p:tgtEl>
                                          <p:spTgt spid="35"/>
                                        </p:tgtEl>
                                        <p:attrNameLst>
                                          <p:attrName>style.visibility</p:attrName>
                                        </p:attrNameLst>
                                      </p:cBhvr>
                                      <p:to>
                                        <p:strVal val="visible"/>
                                      </p:to>
                                    </p:set>
                                    <p:animEffect transition="in" filter="fade">
                                      <p:cBhvr>
                                        <p:cTn id="97" dur="500"/>
                                        <p:tgtEl>
                                          <p:spTgt spid="35"/>
                                        </p:tgtEl>
                                      </p:cBhvr>
                                    </p:animEffect>
                                  </p:childTnLst>
                                </p:cTn>
                              </p:par>
                            </p:childTnLst>
                          </p:cTn>
                        </p:par>
                      </p:childTnLst>
                    </p:cTn>
                  </p:par>
                  <p:par>
                    <p:cTn id="98" fill="hold">
                      <p:stCondLst>
                        <p:cond delay="indefinite"/>
                      </p:stCondLst>
                      <p:childTnLst>
                        <p:par>
                          <p:cTn id="99" fill="hold">
                            <p:stCondLst>
                              <p:cond delay="0"/>
                            </p:stCondLst>
                            <p:childTnLst>
                              <p:par>
                                <p:cTn id="100" presetID="10" presetClass="entr" presetSubtype="0" fill="hold" grpId="0" nodeType="clickEffect">
                                  <p:stCondLst>
                                    <p:cond delay="0"/>
                                  </p:stCondLst>
                                  <p:childTnLst>
                                    <p:set>
                                      <p:cBhvr>
                                        <p:cTn id="101" dur="1" fill="hold">
                                          <p:stCondLst>
                                            <p:cond delay="0"/>
                                          </p:stCondLst>
                                        </p:cTn>
                                        <p:tgtEl>
                                          <p:spTgt spid="24"/>
                                        </p:tgtEl>
                                        <p:attrNameLst>
                                          <p:attrName>style.visibility</p:attrName>
                                        </p:attrNameLst>
                                      </p:cBhvr>
                                      <p:to>
                                        <p:strVal val="visible"/>
                                      </p:to>
                                    </p:set>
                                    <p:animEffect transition="in" filter="fade">
                                      <p:cBhvr>
                                        <p:cTn id="102" dur="500"/>
                                        <p:tgtEl>
                                          <p:spTgt spid="24"/>
                                        </p:tgtEl>
                                      </p:cBhvr>
                                    </p:animEffect>
                                  </p:childTnLst>
                                </p:cTn>
                              </p:par>
                            </p:childTnLst>
                          </p:cTn>
                        </p:par>
                      </p:childTnLst>
                    </p:cTn>
                  </p:par>
                  <p:par>
                    <p:cTn id="103" fill="hold">
                      <p:stCondLst>
                        <p:cond delay="indefinite"/>
                      </p:stCondLst>
                      <p:childTnLst>
                        <p:par>
                          <p:cTn id="104" fill="hold">
                            <p:stCondLst>
                              <p:cond delay="0"/>
                            </p:stCondLst>
                            <p:childTnLst>
                              <p:par>
                                <p:cTn id="105" presetID="10" presetClass="entr" presetSubtype="0" fill="hold" grpId="0" nodeType="clickEffect">
                                  <p:stCondLst>
                                    <p:cond delay="0"/>
                                  </p:stCondLst>
                                  <p:childTnLst>
                                    <p:set>
                                      <p:cBhvr>
                                        <p:cTn id="106" dur="1" fill="hold">
                                          <p:stCondLst>
                                            <p:cond delay="0"/>
                                          </p:stCondLst>
                                        </p:cTn>
                                        <p:tgtEl>
                                          <p:spTgt spid="13"/>
                                        </p:tgtEl>
                                        <p:attrNameLst>
                                          <p:attrName>style.visibility</p:attrName>
                                        </p:attrNameLst>
                                      </p:cBhvr>
                                      <p:to>
                                        <p:strVal val="visible"/>
                                      </p:to>
                                    </p:set>
                                    <p:animEffect transition="in" filter="fade">
                                      <p:cBhvr>
                                        <p:cTn id="107" dur="500"/>
                                        <p:tgtEl>
                                          <p:spTgt spid="13"/>
                                        </p:tgtEl>
                                      </p:cBhvr>
                                    </p:animEffect>
                                  </p:childTnLst>
                                </p:cTn>
                              </p:par>
                            </p:childTnLst>
                          </p:cTn>
                        </p:par>
                      </p:childTnLst>
                    </p:cTn>
                  </p:par>
                  <p:par>
                    <p:cTn id="108" fill="hold">
                      <p:stCondLst>
                        <p:cond delay="indefinite"/>
                      </p:stCondLst>
                      <p:childTnLst>
                        <p:par>
                          <p:cTn id="109" fill="hold">
                            <p:stCondLst>
                              <p:cond delay="0"/>
                            </p:stCondLst>
                            <p:childTnLst>
                              <p:par>
                                <p:cTn id="110" presetID="10" presetClass="entr" presetSubtype="0" fill="hold" grpId="0" nodeType="clickEffect">
                                  <p:stCondLst>
                                    <p:cond delay="0"/>
                                  </p:stCondLst>
                                  <p:childTnLst>
                                    <p:set>
                                      <p:cBhvr>
                                        <p:cTn id="111" dur="1" fill="hold">
                                          <p:stCondLst>
                                            <p:cond delay="0"/>
                                          </p:stCondLst>
                                        </p:cTn>
                                        <p:tgtEl>
                                          <p:spTgt spid="17"/>
                                        </p:tgtEl>
                                        <p:attrNameLst>
                                          <p:attrName>style.visibility</p:attrName>
                                        </p:attrNameLst>
                                      </p:cBhvr>
                                      <p:to>
                                        <p:strVal val="visible"/>
                                      </p:to>
                                    </p:set>
                                    <p:animEffect transition="in" filter="fade">
                                      <p:cBhvr>
                                        <p:cTn id="112"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6" grpId="0" animBg="1"/>
      <p:bldP spid="7" grpId="0" animBg="1"/>
      <p:bldP spid="8" grpId="0" animBg="1"/>
      <p:bldP spid="9" grpId="0" animBg="1"/>
      <p:bldP spid="10" grpId="0" animBg="1"/>
      <p:bldP spid="12" grpId="0" animBg="1"/>
      <p:bldP spid="14" grpId="0" animBg="1"/>
      <p:bldP spid="16" grpId="0" animBg="1"/>
      <p:bldP spid="17" grpId="0" animBg="1"/>
      <p:bldP spid="23" grpId="0" animBg="1"/>
      <p:bldP spid="24" grpId="0" animBg="1"/>
      <p:bldP spid="25" grpId="0" animBg="1"/>
      <p:bldP spid="26" grpId="0" animBg="1"/>
      <p:bldP spid="33" grpId="0" animBg="1"/>
      <p:bldP spid="35" grpId="0" animBg="1"/>
      <p:bldP spid="36" grpId="0" animBg="1"/>
      <p:bldP spid="37" grpId="0" animBg="1"/>
      <p:bldP spid="38" grpId="0" animBg="1"/>
      <p:bldP spid="39" grpId="0" animBg="1"/>
      <p:bldP spid="13"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36883" y="838564"/>
            <a:ext cx="3573379" cy="918048"/>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id-ID" dirty="0" smtClean="0"/>
              <a:t>Pembuatan Pedoman rekrutmen  pegawai</a:t>
            </a:r>
            <a:endParaRPr lang="id-ID" dirty="0"/>
          </a:p>
        </p:txBody>
      </p:sp>
      <p:sp>
        <p:nvSpPr>
          <p:cNvPr id="4" name="TextBox 3"/>
          <p:cNvSpPr txBox="1"/>
          <p:nvPr/>
        </p:nvSpPr>
        <p:spPr>
          <a:xfrm>
            <a:off x="312820" y="409074"/>
            <a:ext cx="3128211" cy="369332"/>
          </a:xfrm>
          <a:prstGeom prst="rect">
            <a:avLst/>
          </a:prstGeom>
          <a:noFill/>
        </p:spPr>
        <p:txBody>
          <a:bodyPr wrap="square" rtlCol="0">
            <a:spAutoFit/>
          </a:bodyPr>
          <a:lstStyle/>
          <a:p>
            <a:r>
              <a:rPr lang="id-ID" dirty="0" smtClean="0"/>
              <a:t>RKT ORGANISASI TAHUN 2015</a:t>
            </a:r>
            <a:endParaRPr lang="id-ID" dirty="0"/>
          </a:p>
        </p:txBody>
      </p:sp>
      <p:sp>
        <p:nvSpPr>
          <p:cNvPr id="5" name="Rectangle 4"/>
          <p:cNvSpPr/>
          <p:nvPr/>
        </p:nvSpPr>
        <p:spPr>
          <a:xfrm>
            <a:off x="1678405" y="2273968"/>
            <a:ext cx="3068053" cy="1937085"/>
          </a:xfrm>
          <a:prstGeom prst="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id-ID" dirty="0" smtClean="0"/>
              <a:t>Menetapkan rumusan pedoman di bidang </a:t>
            </a:r>
            <a:r>
              <a:rPr lang="id-ID" b="1" dirty="0" smtClean="0"/>
              <a:t>rekrutmen pegawai</a:t>
            </a:r>
            <a:r>
              <a:rPr lang="id-ID" dirty="0" smtClean="0"/>
              <a:t> dengan target kuantitas </a:t>
            </a:r>
            <a:r>
              <a:rPr lang="id-ID" dirty="0"/>
              <a:t>1</a:t>
            </a:r>
            <a:r>
              <a:rPr lang="id-ID" dirty="0" smtClean="0"/>
              <a:t> naskah, kualitas 100, waktu 12 bulan , biaya Rp</a:t>
            </a:r>
            <a:endParaRPr lang="id-ID" dirty="0"/>
          </a:p>
        </p:txBody>
      </p:sp>
      <p:sp>
        <p:nvSpPr>
          <p:cNvPr id="6" name="TextBox 5"/>
          <p:cNvSpPr txBox="1"/>
          <p:nvPr/>
        </p:nvSpPr>
        <p:spPr>
          <a:xfrm>
            <a:off x="1678406" y="1937084"/>
            <a:ext cx="3037974" cy="369332"/>
          </a:xfrm>
          <a:prstGeom prst="rect">
            <a:avLst/>
          </a:prstGeom>
          <a:noFill/>
        </p:spPr>
        <p:txBody>
          <a:bodyPr wrap="square" rtlCol="0">
            <a:spAutoFit/>
          </a:bodyPr>
          <a:lstStyle/>
          <a:p>
            <a:r>
              <a:rPr lang="id-ID" dirty="0" smtClean="0"/>
              <a:t>SKP Eselon I </a:t>
            </a:r>
            <a:endParaRPr lang="id-ID" dirty="0"/>
          </a:p>
        </p:txBody>
      </p:sp>
      <p:sp>
        <p:nvSpPr>
          <p:cNvPr id="7" name="Rectangle 6"/>
          <p:cNvSpPr/>
          <p:nvPr/>
        </p:nvSpPr>
        <p:spPr>
          <a:xfrm>
            <a:off x="5065295" y="2815391"/>
            <a:ext cx="6629400" cy="2911642"/>
          </a:xfrm>
          <a:prstGeom prst="rect">
            <a:avLst/>
          </a:prstGeom>
          <a:solidFill>
            <a:schemeClr val="accent4">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0363" indent="-360363" algn="just">
              <a:buAutoNum type="arabicPeriod"/>
            </a:pPr>
            <a:endParaRPr lang="id-ID" sz="1600" dirty="0" smtClean="0"/>
          </a:p>
          <a:p>
            <a:pPr marL="360363" indent="-360363" algn="just">
              <a:buAutoNum type="arabicPeriod"/>
            </a:pPr>
            <a:r>
              <a:rPr lang="id-ID" dirty="0" smtClean="0"/>
              <a:t>Menyelenggarakan rakor pengayaan soal dengan target kuantitas 1 laporan, kualitas 100, waktu 12 bulan, dan biaya Rp</a:t>
            </a:r>
          </a:p>
          <a:p>
            <a:pPr marL="360363" indent="-360363" algn="just">
              <a:buAutoNum type="arabicPeriod"/>
            </a:pPr>
            <a:r>
              <a:rPr lang="id-ID" dirty="0" smtClean="0"/>
              <a:t>Menetapkan pelaksanaan validasi soal TKD dengan target kuantitas 1 laporan, kualitas 100, waktu 12 bulan, dan biaya Rp</a:t>
            </a:r>
          </a:p>
          <a:p>
            <a:pPr marL="360363" indent="-360363" algn="just">
              <a:buAutoNum type="arabicPeriod"/>
            </a:pPr>
            <a:r>
              <a:rPr lang="id-ID" dirty="0" smtClean="0"/>
              <a:t>Menyelenggarakan workshop pengembangan soal dengan target kuantitas 1 laporan, kualitas 100, waktu 12 bulan, dan biaya Rp</a:t>
            </a:r>
          </a:p>
          <a:p>
            <a:pPr marL="360363" indent="-360363" algn="just">
              <a:buAutoNum type="arabicPeriod"/>
            </a:pPr>
            <a:r>
              <a:rPr lang="id-ID" dirty="0" smtClean="0"/>
              <a:t>Memfasilitasi rekrutmen dengan CATS pusat dan daerah dengan target kuantitas 1 laporan, kualitas 100, waktu 12 bulan, dan biaya Ro.</a:t>
            </a:r>
          </a:p>
          <a:p>
            <a:pPr algn="just"/>
            <a:endParaRPr lang="id-ID" dirty="0"/>
          </a:p>
        </p:txBody>
      </p:sp>
      <p:sp>
        <p:nvSpPr>
          <p:cNvPr id="8" name="TextBox 7"/>
          <p:cNvSpPr txBox="1"/>
          <p:nvPr/>
        </p:nvSpPr>
        <p:spPr>
          <a:xfrm>
            <a:off x="5065295" y="2385900"/>
            <a:ext cx="6472989" cy="369332"/>
          </a:xfrm>
          <a:prstGeom prst="rect">
            <a:avLst/>
          </a:prstGeom>
          <a:noFill/>
        </p:spPr>
        <p:txBody>
          <a:bodyPr wrap="square" rtlCol="0">
            <a:spAutoFit/>
          </a:bodyPr>
          <a:lstStyle/>
          <a:p>
            <a:r>
              <a:rPr lang="id-ID" dirty="0" smtClean="0"/>
              <a:t>SKP Eselon II</a:t>
            </a:r>
            <a:endParaRPr lang="id-ID" dirty="0"/>
          </a:p>
        </p:txBody>
      </p:sp>
      <p:sp>
        <p:nvSpPr>
          <p:cNvPr id="11" name="Bent-Up Arrow 10"/>
          <p:cNvSpPr/>
          <p:nvPr/>
        </p:nvSpPr>
        <p:spPr>
          <a:xfrm rot="5400000">
            <a:off x="419009" y="1754514"/>
            <a:ext cx="1147192" cy="1311443"/>
          </a:xfrm>
          <a:prstGeom prst="ben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12" name="Bent-Up Arrow 11"/>
          <p:cNvSpPr/>
          <p:nvPr/>
        </p:nvSpPr>
        <p:spPr>
          <a:xfrm rot="5400000">
            <a:off x="2328108" y="3735805"/>
            <a:ext cx="1341525" cy="2640932"/>
          </a:xfrm>
          <a:prstGeom prst="ben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14" name="Rectangle 13"/>
          <p:cNvSpPr/>
          <p:nvPr/>
        </p:nvSpPr>
        <p:spPr>
          <a:xfrm>
            <a:off x="7170820" y="356672"/>
            <a:ext cx="4367463" cy="461665"/>
          </a:xfrm>
          <a:prstGeom prst="rect">
            <a:avLst/>
          </a:prstGeom>
        </p:spPr>
        <p:txBody>
          <a:bodyPr wrap="square">
            <a:spAutoFit/>
          </a:bodyPr>
          <a:lstStyle/>
          <a:p>
            <a:r>
              <a:rPr lang="id-ID" sz="2400" b="1" dirty="0" smtClean="0"/>
              <a:t>CONTOH PEMBUATAN SKP (1)</a:t>
            </a:r>
            <a:endParaRPr lang="id-ID" sz="2400" b="1" dirty="0"/>
          </a:p>
        </p:txBody>
      </p:sp>
      <p:sp>
        <p:nvSpPr>
          <p:cNvPr id="15" name="Down Arrow 14"/>
          <p:cNvSpPr/>
          <p:nvPr/>
        </p:nvSpPr>
        <p:spPr>
          <a:xfrm>
            <a:off x="9516979" y="5943600"/>
            <a:ext cx="733925" cy="79408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Tree>
    <p:extLst>
      <p:ext uri="{BB962C8B-B14F-4D97-AF65-F5344CB8AC3E}">
        <p14:creationId xmlns:p14="http://schemas.microsoft.com/office/powerpoint/2010/main" val="600723894"/>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fade">
                                      <p:cBhvr>
                                        <p:cTn id="7" dur="500"/>
                                        <p:tgtEl>
                                          <p:spTgt spid="1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gtEl>
                                        <p:attrNameLst>
                                          <p:attrName>style.visibility</p:attrName>
                                        </p:attrNameLst>
                                      </p:cBhvr>
                                      <p:to>
                                        <p:strVal val="visible"/>
                                      </p:to>
                                    </p:set>
                                    <p:animEffect transition="in" filter="fade">
                                      <p:cBhvr>
                                        <p:cTn id="17" dur="500"/>
                                        <p:tgtEl>
                                          <p:spTgt spid="2"/>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1"/>
                                        </p:tgtEl>
                                        <p:attrNameLst>
                                          <p:attrName>style.visibility</p:attrName>
                                        </p:attrNameLst>
                                      </p:cBhvr>
                                      <p:to>
                                        <p:strVal val="visible"/>
                                      </p:to>
                                    </p:set>
                                    <p:animEffect transition="in" filter="fade">
                                      <p:cBhvr>
                                        <p:cTn id="22" dur="500"/>
                                        <p:tgtEl>
                                          <p:spTgt spid="11"/>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6"/>
                                        </p:tgtEl>
                                        <p:attrNameLst>
                                          <p:attrName>style.visibility</p:attrName>
                                        </p:attrNameLst>
                                      </p:cBhvr>
                                      <p:to>
                                        <p:strVal val="visible"/>
                                      </p:to>
                                    </p:set>
                                    <p:animEffect transition="in" filter="fade">
                                      <p:cBhvr>
                                        <p:cTn id="27" dur="500"/>
                                        <p:tgtEl>
                                          <p:spTgt spid="6"/>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5"/>
                                        </p:tgtEl>
                                        <p:attrNameLst>
                                          <p:attrName>style.visibility</p:attrName>
                                        </p:attrNameLst>
                                      </p:cBhvr>
                                      <p:to>
                                        <p:strVal val="visible"/>
                                      </p:to>
                                    </p:set>
                                    <p:animEffect transition="in" filter="fade">
                                      <p:cBhvr>
                                        <p:cTn id="32" dur="500"/>
                                        <p:tgtEl>
                                          <p:spTgt spid="5"/>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12"/>
                                        </p:tgtEl>
                                        <p:attrNameLst>
                                          <p:attrName>style.visibility</p:attrName>
                                        </p:attrNameLst>
                                      </p:cBhvr>
                                      <p:to>
                                        <p:strVal val="visible"/>
                                      </p:to>
                                    </p:set>
                                    <p:animEffect transition="in" filter="fade">
                                      <p:cBhvr>
                                        <p:cTn id="37" dur="500"/>
                                        <p:tgtEl>
                                          <p:spTgt spid="12"/>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8"/>
                                        </p:tgtEl>
                                        <p:attrNameLst>
                                          <p:attrName>style.visibility</p:attrName>
                                        </p:attrNameLst>
                                      </p:cBhvr>
                                      <p:to>
                                        <p:strVal val="visible"/>
                                      </p:to>
                                    </p:set>
                                    <p:animEffect transition="in" filter="fade">
                                      <p:cBhvr>
                                        <p:cTn id="42" dur="500"/>
                                        <p:tgtEl>
                                          <p:spTgt spid="8"/>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7"/>
                                        </p:tgtEl>
                                        <p:attrNameLst>
                                          <p:attrName>style.visibility</p:attrName>
                                        </p:attrNameLst>
                                      </p:cBhvr>
                                      <p:to>
                                        <p:strVal val="visible"/>
                                      </p:to>
                                    </p:set>
                                    <p:animEffect transition="in" filter="fade">
                                      <p:cBhvr>
                                        <p:cTn id="47" dur="500"/>
                                        <p:tgtEl>
                                          <p:spTgt spid="7"/>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15"/>
                                        </p:tgtEl>
                                        <p:attrNameLst>
                                          <p:attrName>style.visibility</p:attrName>
                                        </p:attrNameLst>
                                      </p:cBhvr>
                                      <p:to>
                                        <p:strVal val="visible"/>
                                      </p:to>
                                    </p:set>
                                    <p:animEffect transition="in" filter="fade">
                                      <p:cBhvr>
                                        <p:cTn id="52"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4" grpId="0"/>
      <p:bldP spid="5" grpId="0" animBg="1"/>
      <p:bldP spid="6" grpId="0"/>
      <p:bldP spid="7" grpId="0" animBg="1"/>
      <p:bldP spid="8" grpId="0"/>
      <p:bldP spid="11" grpId="0" animBg="1"/>
      <p:bldP spid="12" grpId="0" animBg="1"/>
      <p:bldP spid="14" grpId="0"/>
      <p:bldP spid="15"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327231" y="950494"/>
            <a:ext cx="4199021" cy="3308685"/>
          </a:xfrm>
          <a:prstGeom prst="rect">
            <a:avLst/>
          </a:prstGeom>
          <a:solidFill>
            <a:schemeClr val="bg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0363" indent="-360363" algn="just">
              <a:buAutoNum type="arabicPeriod"/>
            </a:pPr>
            <a:r>
              <a:rPr lang="id-ID" sz="1600" dirty="0" smtClean="0"/>
              <a:t>Menyiapkan validasi soal TKD dengan target kuantitas 1 dokumen, mutu 100, waktu 6 bulan, biaya</a:t>
            </a:r>
            <a:r>
              <a:rPr lang="id-ID" sz="1600" dirty="0"/>
              <a:t> </a:t>
            </a:r>
            <a:r>
              <a:rPr lang="id-ID" sz="1600" dirty="0" smtClean="0"/>
              <a:t>Rp</a:t>
            </a:r>
          </a:p>
          <a:p>
            <a:pPr marL="360363" indent="-360363" algn="just">
              <a:buAutoNum type="arabicPeriod"/>
            </a:pPr>
            <a:r>
              <a:rPr lang="id-ID" sz="1600" dirty="0" smtClean="0"/>
              <a:t>Menyiapkan pelaksanaan fasilitasi rekrutmen instansi pusat dan daerah dengan CATS  dgn target kuantitas 1 laporan, kualitas 100, waktu  8 nulan, biaya Rp</a:t>
            </a:r>
          </a:p>
          <a:p>
            <a:pPr marL="360363" indent="-360363" algn="just">
              <a:buAutoNum type="arabicPeriod"/>
            </a:pPr>
            <a:r>
              <a:rPr lang="id-ID" sz="1600" dirty="0" smtClean="0"/>
              <a:t>Menyiapkan konsep standar dan rekrutmen pegawai dengan target kuantitas 1 konsep, kualitas 100, waktu 9 bulan, biaya Rp.</a:t>
            </a:r>
          </a:p>
          <a:p>
            <a:pPr marL="360363" indent="-360363" algn="just">
              <a:buAutoNum type="arabicPeriod"/>
            </a:pPr>
            <a:endParaRPr lang="id-ID" sz="1600" dirty="0" smtClean="0"/>
          </a:p>
        </p:txBody>
      </p:sp>
      <p:sp>
        <p:nvSpPr>
          <p:cNvPr id="4" name="Down Arrow 3"/>
          <p:cNvSpPr/>
          <p:nvPr/>
        </p:nvSpPr>
        <p:spPr>
          <a:xfrm>
            <a:off x="9926053" y="144379"/>
            <a:ext cx="830179" cy="541421"/>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5" name="TextBox 4"/>
          <p:cNvSpPr txBox="1"/>
          <p:nvPr/>
        </p:nvSpPr>
        <p:spPr>
          <a:xfrm>
            <a:off x="7363326" y="415089"/>
            <a:ext cx="2273969" cy="369332"/>
          </a:xfrm>
          <a:prstGeom prst="rect">
            <a:avLst/>
          </a:prstGeom>
          <a:noFill/>
        </p:spPr>
        <p:txBody>
          <a:bodyPr wrap="square" rtlCol="0">
            <a:spAutoFit/>
          </a:bodyPr>
          <a:lstStyle/>
          <a:p>
            <a:r>
              <a:rPr lang="id-ID" dirty="0" smtClean="0"/>
              <a:t>SKP Eselon III</a:t>
            </a:r>
            <a:endParaRPr lang="id-ID" dirty="0"/>
          </a:p>
        </p:txBody>
      </p:sp>
      <p:sp>
        <p:nvSpPr>
          <p:cNvPr id="6" name="Rectangle 5"/>
          <p:cNvSpPr/>
          <p:nvPr/>
        </p:nvSpPr>
        <p:spPr>
          <a:xfrm>
            <a:off x="3910264" y="2009274"/>
            <a:ext cx="3212432" cy="3441032"/>
          </a:xfrm>
          <a:prstGeom prst="rect">
            <a:avLst/>
          </a:prstGeom>
          <a:solidFill>
            <a:schemeClr val="accent6">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0363" indent="-360363" algn="just">
              <a:buAutoNum type="arabicPeriod"/>
            </a:pPr>
            <a:r>
              <a:rPr lang="id-ID" sz="1600" dirty="0" smtClean="0"/>
              <a:t>Menyiapkan bahan rumusan validasi pengembangan bank soal TKD dengan target kuantitas 1 konsep, kualitas 100 waktu  4 bulan</a:t>
            </a:r>
          </a:p>
          <a:p>
            <a:pPr marL="360363" indent="-360363" algn="just">
              <a:buAutoNum type="arabicPeriod"/>
            </a:pPr>
            <a:r>
              <a:rPr lang="id-ID" sz="1600" dirty="0" smtClean="0"/>
              <a:t>Menganalisis dan mengevaluasi pembuatan soal TKD dengan target kuantitas 1 konsep, kuantitas 100 waktu 2 bulan</a:t>
            </a:r>
          </a:p>
          <a:p>
            <a:pPr marL="360363" indent="-360363" algn="just">
              <a:buAutoNum type="arabicPeriod"/>
            </a:pPr>
            <a:r>
              <a:rPr lang="id-ID" sz="1600" dirty="0" smtClean="0"/>
              <a:t>Menyiapkan bahan fasilitasi rekrutmen dengan CATS dengan target kuantitas 1 laporan, kuantitas 100, waktu 6 bulan </a:t>
            </a:r>
            <a:endParaRPr lang="id-ID" sz="1600" dirty="0"/>
          </a:p>
        </p:txBody>
      </p:sp>
      <p:sp>
        <p:nvSpPr>
          <p:cNvPr id="7" name="TextBox 6"/>
          <p:cNvSpPr txBox="1"/>
          <p:nvPr/>
        </p:nvSpPr>
        <p:spPr>
          <a:xfrm>
            <a:off x="3777916" y="1515979"/>
            <a:ext cx="2743200" cy="369332"/>
          </a:xfrm>
          <a:prstGeom prst="rect">
            <a:avLst/>
          </a:prstGeom>
          <a:noFill/>
        </p:spPr>
        <p:txBody>
          <a:bodyPr wrap="square" rtlCol="0">
            <a:spAutoFit/>
          </a:bodyPr>
          <a:lstStyle/>
          <a:p>
            <a:r>
              <a:rPr lang="id-ID" dirty="0" smtClean="0"/>
              <a:t>ESELON IV</a:t>
            </a:r>
            <a:endParaRPr lang="id-ID" dirty="0"/>
          </a:p>
        </p:txBody>
      </p:sp>
      <p:sp>
        <p:nvSpPr>
          <p:cNvPr id="8" name="Bent Arrow 7"/>
          <p:cNvSpPr/>
          <p:nvPr/>
        </p:nvSpPr>
        <p:spPr>
          <a:xfrm rot="10800000">
            <a:off x="7848921" y="4425252"/>
            <a:ext cx="1114605" cy="1181464"/>
          </a:xfrm>
          <a:prstGeom prst="ben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solidFill>
                <a:schemeClr val="tx1"/>
              </a:solidFill>
            </a:endParaRPr>
          </a:p>
        </p:txBody>
      </p:sp>
      <p:sp>
        <p:nvSpPr>
          <p:cNvPr id="9" name="Round Single Corner Rectangle 8"/>
          <p:cNvSpPr/>
          <p:nvPr/>
        </p:nvSpPr>
        <p:spPr>
          <a:xfrm>
            <a:off x="445168" y="2743200"/>
            <a:ext cx="3332748" cy="3874168"/>
          </a:xfrm>
          <a:prstGeom prst="round1Rect">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0363" indent="-360363" algn="just">
              <a:buAutoNum type="arabicPeriod"/>
            </a:pPr>
            <a:r>
              <a:rPr lang="id-ID" sz="1600" dirty="0" smtClean="0"/>
              <a:t>Menginventarisir buku referensi sebagai bahan penyusunan bank soal, mengklasifikasi  materi soal menurut disiplin ilmu dan bobot tingkat kesulitan dengan target 9 buku, kualitas 100 waktu 1 bulan</a:t>
            </a:r>
          </a:p>
          <a:p>
            <a:pPr marL="360363" indent="-360363" algn="just">
              <a:buAutoNum type="arabicPeriod"/>
            </a:pPr>
            <a:r>
              <a:rPr lang="id-ID" sz="1600" dirty="0" smtClean="0"/>
              <a:t>Membuat skema soal soal  sesuai dengan tingkat kesulitan dengan target 1 laporan, kuantitas 100, waktu 1 bulan</a:t>
            </a:r>
            <a:endParaRPr lang="id-ID" sz="1600" dirty="0"/>
          </a:p>
        </p:txBody>
      </p:sp>
      <p:sp>
        <p:nvSpPr>
          <p:cNvPr id="10" name="TextBox 9"/>
          <p:cNvSpPr txBox="1"/>
          <p:nvPr/>
        </p:nvSpPr>
        <p:spPr>
          <a:xfrm>
            <a:off x="378993" y="2096869"/>
            <a:ext cx="3128213" cy="646331"/>
          </a:xfrm>
          <a:prstGeom prst="rect">
            <a:avLst/>
          </a:prstGeom>
          <a:noFill/>
        </p:spPr>
        <p:txBody>
          <a:bodyPr wrap="square" rtlCol="0">
            <a:spAutoFit/>
          </a:bodyPr>
          <a:lstStyle/>
          <a:p>
            <a:r>
              <a:rPr lang="id-ID" dirty="0" smtClean="0"/>
              <a:t>FUNGSIONAL UMUM</a:t>
            </a:r>
          </a:p>
          <a:p>
            <a:r>
              <a:rPr lang="id-ID" dirty="0" smtClean="0"/>
              <a:t>(ANALIS KEPEGAWAIAN)</a:t>
            </a:r>
            <a:endParaRPr lang="id-ID" dirty="0"/>
          </a:p>
        </p:txBody>
      </p:sp>
      <p:sp>
        <p:nvSpPr>
          <p:cNvPr id="11" name="Bent Arrow 10"/>
          <p:cNvSpPr/>
          <p:nvPr/>
        </p:nvSpPr>
        <p:spPr>
          <a:xfrm rot="10800000">
            <a:off x="3898231" y="5574268"/>
            <a:ext cx="1106905" cy="1033439"/>
          </a:xfrm>
          <a:prstGeom prst="ben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solidFill>
                <a:schemeClr val="tx1"/>
              </a:solidFill>
            </a:endParaRPr>
          </a:p>
        </p:txBody>
      </p:sp>
    </p:spTree>
    <p:extLst>
      <p:ext uri="{BB962C8B-B14F-4D97-AF65-F5344CB8AC3E}">
        <p14:creationId xmlns:p14="http://schemas.microsoft.com/office/powerpoint/2010/main" val="3575342473"/>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gtEl>
                                        <p:attrNameLst>
                                          <p:attrName>style.visibility</p:attrName>
                                        </p:attrNameLst>
                                      </p:cBhvr>
                                      <p:to>
                                        <p:strVal val="visible"/>
                                      </p:to>
                                    </p:set>
                                    <p:animEffect transition="in" filter="fade">
                                      <p:cBhvr>
                                        <p:cTn id="17" dur="500"/>
                                        <p:tgtEl>
                                          <p:spTgt spid="2"/>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fade">
                                      <p:cBhvr>
                                        <p:cTn id="22" dur="500"/>
                                        <p:tgtEl>
                                          <p:spTgt spid="8"/>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7"/>
                                        </p:tgtEl>
                                        <p:attrNameLst>
                                          <p:attrName>style.visibility</p:attrName>
                                        </p:attrNameLst>
                                      </p:cBhvr>
                                      <p:to>
                                        <p:strVal val="visible"/>
                                      </p:to>
                                    </p:set>
                                    <p:animEffect transition="in" filter="fade">
                                      <p:cBhvr>
                                        <p:cTn id="27" dur="500"/>
                                        <p:tgtEl>
                                          <p:spTgt spid="7"/>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6"/>
                                        </p:tgtEl>
                                        <p:attrNameLst>
                                          <p:attrName>style.visibility</p:attrName>
                                        </p:attrNameLst>
                                      </p:cBhvr>
                                      <p:to>
                                        <p:strVal val="visible"/>
                                      </p:to>
                                    </p:set>
                                    <p:animEffect transition="in" filter="fade">
                                      <p:cBhvr>
                                        <p:cTn id="32" dur="500"/>
                                        <p:tgtEl>
                                          <p:spTgt spid="6"/>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11"/>
                                        </p:tgtEl>
                                        <p:attrNameLst>
                                          <p:attrName>style.visibility</p:attrName>
                                        </p:attrNameLst>
                                      </p:cBhvr>
                                      <p:to>
                                        <p:strVal val="visible"/>
                                      </p:to>
                                    </p:set>
                                    <p:animEffect transition="in" filter="fade">
                                      <p:cBhvr>
                                        <p:cTn id="37" dur="500"/>
                                        <p:tgtEl>
                                          <p:spTgt spid="11"/>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10"/>
                                        </p:tgtEl>
                                        <p:attrNameLst>
                                          <p:attrName>style.visibility</p:attrName>
                                        </p:attrNameLst>
                                      </p:cBhvr>
                                      <p:to>
                                        <p:strVal val="visible"/>
                                      </p:to>
                                    </p:set>
                                    <p:animEffect transition="in" filter="fade">
                                      <p:cBhvr>
                                        <p:cTn id="42" dur="500"/>
                                        <p:tgtEl>
                                          <p:spTgt spid="10"/>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9"/>
                                        </p:tgtEl>
                                        <p:attrNameLst>
                                          <p:attrName>style.visibility</p:attrName>
                                        </p:attrNameLst>
                                      </p:cBhvr>
                                      <p:to>
                                        <p:strVal val="visible"/>
                                      </p:to>
                                    </p:set>
                                    <p:animEffect transition="in" filter="fade">
                                      <p:cBhvr>
                                        <p:cTn id="4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4" grpId="0" animBg="1"/>
      <p:bldP spid="5" grpId="0"/>
      <p:bldP spid="6" grpId="0" animBg="1"/>
      <p:bldP spid="7" grpId="0"/>
      <p:bldP spid="8" grpId="0" animBg="1"/>
      <p:bldP spid="9" grpId="0" animBg="1"/>
      <p:bldP spid="10" grpId="0"/>
      <p:bldP spid="11"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36883" y="838564"/>
            <a:ext cx="3573379" cy="918048"/>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id-ID" dirty="0" smtClean="0"/>
              <a:t>Pembinaan dan pemberian dukungan administrasi kepegawaian</a:t>
            </a:r>
            <a:endParaRPr lang="id-ID" dirty="0"/>
          </a:p>
        </p:txBody>
      </p:sp>
      <p:sp>
        <p:nvSpPr>
          <p:cNvPr id="4" name="TextBox 3"/>
          <p:cNvSpPr txBox="1"/>
          <p:nvPr/>
        </p:nvSpPr>
        <p:spPr>
          <a:xfrm>
            <a:off x="312820" y="409074"/>
            <a:ext cx="3128211" cy="369332"/>
          </a:xfrm>
          <a:prstGeom prst="rect">
            <a:avLst/>
          </a:prstGeom>
          <a:noFill/>
        </p:spPr>
        <p:txBody>
          <a:bodyPr wrap="square" rtlCol="0">
            <a:spAutoFit/>
          </a:bodyPr>
          <a:lstStyle/>
          <a:p>
            <a:r>
              <a:rPr lang="id-ID" dirty="0" smtClean="0"/>
              <a:t>RKT ORGANISASI TAHUN 2015</a:t>
            </a:r>
            <a:endParaRPr lang="id-ID" dirty="0"/>
          </a:p>
        </p:txBody>
      </p:sp>
      <p:sp>
        <p:nvSpPr>
          <p:cNvPr id="5" name="Rectangle 4"/>
          <p:cNvSpPr/>
          <p:nvPr/>
        </p:nvSpPr>
        <p:spPr>
          <a:xfrm>
            <a:off x="1678405" y="2273968"/>
            <a:ext cx="3068053" cy="1937085"/>
          </a:xfrm>
          <a:prstGeom prst="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id-ID" dirty="0" smtClean="0"/>
              <a:t>menyusun usul kenaikan pangkat dengan target kuantitas 10.000 dokumen, kualitas 100, waktu 12 bulan, biaya Rp 1 milyar</a:t>
            </a:r>
            <a:endParaRPr lang="id-ID" dirty="0"/>
          </a:p>
        </p:txBody>
      </p:sp>
      <p:sp>
        <p:nvSpPr>
          <p:cNvPr id="6" name="TextBox 5"/>
          <p:cNvSpPr txBox="1"/>
          <p:nvPr/>
        </p:nvSpPr>
        <p:spPr>
          <a:xfrm>
            <a:off x="1678406" y="1937084"/>
            <a:ext cx="3037974" cy="369332"/>
          </a:xfrm>
          <a:prstGeom prst="rect">
            <a:avLst/>
          </a:prstGeom>
          <a:noFill/>
        </p:spPr>
        <p:txBody>
          <a:bodyPr wrap="square" rtlCol="0">
            <a:spAutoFit/>
          </a:bodyPr>
          <a:lstStyle/>
          <a:p>
            <a:r>
              <a:rPr lang="id-ID" dirty="0" smtClean="0"/>
              <a:t>SKP Eselon I </a:t>
            </a:r>
            <a:endParaRPr lang="id-ID" dirty="0"/>
          </a:p>
        </p:txBody>
      </p:sp>
      <p:sp>
        <p:nvSpPr>
          <p:cNvPr id="7" name="Rectangle 6"/>
          <p:cNvSpPr/>
          <p:nvPr/>
        </p:nvSpPr>
        <p:spPr>
          <a:xfrm>
            <a:off x="5065295" y="2815391"/>
            <a:ext cx="6629400" cy="2911642"/>
          </a:xfrm>
          <a:prstGeom prst="rect">
            <a:avLst/>
          </a:prstGeom>
          <a:solidFill>
            <a:schemeClr val="accent4">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0363" indent="-360363" algn="just">
              <a:buAutoNum type="arabicPeriod"/>
            </a:pPr>
            <a:r>
              <a:rPr lang="id-ID" sz="1600" dirty="0" smtClean="0"/>
              <a:t>Melaksanakan penyiapan usul KP untuk golongan ruang IV/c ke atas dengan target kuantitas 2000 dokumen, kualitas 100, waktu 12 bulan, biaya Rp 200 juta.</a:t>
            </a:r>
          </a:p>
          <a:p>
            <a:pPr marL="360363" indent="-360363" algn="just">
              <a:buAutoNum type="arabicPeriod"/>
            </a:pPr>
            <a:r>
              <a:rPr lang="id-ID" sz="1600" dirty="0" smtClean="0"/>
              <a:t>Menyusun usul dan menetapkan KP untuk golongan ruang IV/b ke bawah dengan target kuantitas 8000 dokumen, kualitas 100, waktu 12 bulan, biaya Rp 800 juta</a:t>
            </a:r>
          </a:p>
          <a:p>
            <a:pPr marL="360363" indent="-360363" algn="just">
              <a:buAutoNum type="arabicPeriod"/>
            </a:pPr>
            <a:endParaRPr lang="id-ID" sz="1600" dirty="0" smtClean="0"/>
          </a:p>
        </p:txBody>
      </p:sp>
      <p:sp>
        <p:nvSpPr>
          <p:cNvPr id="8" name="TextBox 7"/>
          <p:cNvSpPr txBox="1"/>
          <p:nvPr/>
        </p:nvSpPr>
        <p:spPr>
          <a:xfrm>
            <a:off x="5065295" y="2385900"/>
            <a:ext cx="6472989" cy="369332"/>
          </a:xfrm>
          <a:prstGeom prst="rect">
            <a:avLst/>
          </a:prstGeom>
          <a:noFill/>
        </p:spPr>
        <p:txBody>
          <a:bodyPr wrap="square" rtlCol="0">
            <a:spAutoFit/>
          </a:bodyPr>
          <a:lstStyle/>
          <a:p>
            <a:r>
              <a:rPr lang="id-ID" dirty="0" smtClean="0"/>
              <a:t>SKP Eselon II</a:t>
            </a:r>
            <a:endParaRPr lang="id-ID" dirty="0"/>
          </a:p>
        </p:txBody>
      </p:sp>
      <p:sp>
        <p:nvSpPr>
          <p:cNvPr id="11" name="Bent-Up Arrow 10"/>
          <p:cNvSpPr/>
          <p:nvPr/>
        </p:nvSpPr>
        <p:spPr>
          <a:xfrm rot="5400000">
            <a:off x="419009" y="1754514"/>
            <a:ext cx="1147192" cy="1311443"/>
          </a:xfrm>
          <a:prstGeom prst="ben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12" name="Bent-Up Arrow 11"/>
          <p:cNvSpPr/>
          <p:nvPr/>
        </p:nvSpPr>
        <p:spPr>
          <a:xfrm rot="5400000">
            <a:off x="2328108" y="3735805"/>
            <a:ext cx="1341525" cy="2640932"/>
          </a:xfrm>
          <a:prstGeom prst="ben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14" name="Rectangle 13"/>
          <p:cNvSpPr/>
          <p:nvPr/>
        </p:nvSpPr>
        <p:spPr>
          <a:xfrm>
            <a:off x="7170820" y="356672"/>
            <a:ext cx="4367463" cy="461665"/>
          </a:xfrm>
          <a:prstGeom prst="rect">
            <a:avLst/>
          </a:prstGeom>
        </p:spPr>
        <p:txBody>
          <a:bodyPr wrap="square">
            <a:spAutoFit/>
          </a:bodyPr>
          <a:lstStyle/>
          <a:p>
            <a:r>
              <a:rPr lang="id-ID" sz="2400" b="1" dirty="0" smtClean="0"/>
              <a:t>CONTOH PEMBUATAN SKP (2)</a:t>
            </a:r>
            <a:endParaRPr lang="id-ID" sz="2400" b="1" dirty="0"/>
          </a:p>
        </p:txBody>
      </p:sp>
      <p:sp>
        <p:nvSpPr>
          <p:cNvPr id="15" name="Down Arrow 14"/>
          <p:cNvSpPr/>
          <p:nvPr/>
        </p:nvSpPr>
        <p:spPr>
          <a:xfrm>
            <a:off x="9516979" y="5943600"/>
            <a:ext cx="733925" cy="79408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Tree>
    <p:extLst>
      <p:ext uri="{BB962C8B-B14F-4D97-AF65-F5344CB8AC3E}">
        <p14:creationId xmlns:p14="http://schemas.microsoft.com/office/powerpoint/2010/main" val="3187199623"/>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fade">
                                      <p:cBhvr>
                                        <p:cTn id="7" dur="500"/>
                                        <p:tgtEl>
                                          <p:spTgt spid="1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gtEl>
                                        <p:attrNameLst>
                                          <p:attrName>style.visibility</p:attrName>
                                        </p:attrNameLst>
                                      </p:cBhvr>
                                      <p:to>
                                        <p:strVal val="visible"/>
                                      </p:to>
                                    </p:set>
                                    <p:animEffect transition="in" filter="fade">
                                      <p:cBhvr>
                                        <p:cTn id="17" dur="500"/>
                                        <p:tgtEl>
                                          <p:spTgt spid="2"/>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1"/>
                                        </p:tgtEl>
                                        <p:attrNameLst>
                                          <p:attrName>style.visibility</p:attrName>
                                        </p:attrNameLst>
                                      </p:cBhvr>
                                      <p:to>
                                        <p:strVal val="visible"/>
                                      </p:to>
                                    </p:set>
                                    <p:animEffect transition="in" filter="fade">
                                      <p:cBhvr>
                                        <p:cTn id="22" dur="500"/>
                                        <p:tgtEl>
                                          <p:spTgt spid="11"/>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6"/>
                                        </p:tgtEl>
                                        <p:attrNameLst>
                                          <p:attrName>style.visibility</p:attrName>
                                        </p:attrNameLst>
                                      </p:cBhvr>
                                      <p:to>
                                        <p:strVal val="visible"/>
                                      </p:to>
                                    </p:set>
                                    <p:animEffect transition="in" filter="fade">
                                      <p:cBhvr>
                                        <p:cTn id="27" dur="500"/>
                                        <p:tgtEl>
                                          <p:spTgt spid="6"/>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5"/>
                                        </p:tgtEl>
                                        <p:attrNameLst>
                                          <p:attrName>style.visibility</p:attrName>
                                        </p:attrNameLst>
                                      </p:cBhvr>
                                      <p:to>
                                        <p:strVal val="visible"/>
                                      </p:to>
                                    </p:set>
                                    <p:animEffect transition="in" filter="fade">
                                      <p:cBhvr>
                                        <p:cTn id="32" dur="500"/>
                                        <p:tgtEl>
                                          <p:spTgt spid="5"/>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12"/>
                                        </p:tgtEl>
                                        <p:attrNameLst>
                                          <p:attrName>style.visibility</p:attrName>
                                        </p:attrNameLst>
                                      </p:cBhvr>
                                      <p:to>
                                        <p:strVal val="visible"/>
                                      </p:to>
                                    </p:set>
                                    <p:animEffect transition="in" filter="fade">
                                      <p:cBhvr>
                                        <p:cTn id="37" dur="500"/>
                                        <p:tgtEl>
                                          <p:spTgt spid="12"/>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8"/>
                                        </p:tgtEl>
                                        <p:attrNameLst>
                                          <p:attrName>style.visibility</p:attrName>
                                        </p:attrNameLst>
                                      </p:cBhvr>
                                      <p:to>
                                        <p:strVal val="visible"/>
                                      </p:to>
                                    </p:set>
                                    <p:animEffect transition="in" filter="fade">
                                      <p:cBhvr>
                                        <p:cTn id="42" dur="500"/>
                                        <p:tgtEl>
                                          <p:spTgt spid="8"/>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7"/>
                                        </p:tgtEl>
                                        <p:attrNameLst>
                                          <p:attrName>style.visibility</p:attrName>
                                        </p:attrNameLst>
                                      </p:cBhvr>
                                      <p:to>
                                        <p:strVal val="visible"/>
                                      </p:to>
                                    </p:set>
                                    <p:animEffect transition="in" filter="fade">
                                      <p:cBhvr>
                                        <p:cTn id="47" dur="500"/>
                                        <p:tgtEl>
                                          <p:spTgt spid="7"/>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15"/>
                                        </p:tgtEl>
                                        <p:attrNameLst>
                                          <p:attrName>style.visibility</p:attrName>
                                        </p:attrNameLst>
                                      </p:cBhvr>
                                      <p:to>
                                        <p:strVal val="visible"/>
                                      </p:to>
                                    </p:set>
                                    <p:animEffect transition="in" filter="fade">
                                      <p:cBhvr>
                                        <p:cTn id="52"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4" grpId="0"/>
      <p:bldP spid="5" grpId="0" animBg="1"/>
      <p:bldP spid="6" grpId="0"/>
      <p:bldP spid="7" grpId="0" animBg="1"/>
      <p:bldP spid="8" grpId="0"/>
      <p:bldP spid="11" grpId="0" animBg="1"/>
      <p:bldP spid="12" grpId="0" animBg="1"/>
      <p:bldP spid="14" grpId="0"/>
      <p:bldP spid="15"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363326" y="784421"/>
            <a:ext cx="4199021" cy="4205706"/>
          </a:xfrm>
          <a:prstGeom prst="rect">
            <a:avLst/>
          </a:prstGeom>
          <a:solidFill>
            <a:schemeClr val="bg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0363" indent="-360363" algn="just">
              <a:buAutoNum type="arabicPeriod"/>
            </a:pPr>
            <a:endParaRPr lang="id-ID" sz="1400" dirty="0" smtClean="0"/>
          </a:p>
          <a:p>
            <a:pPr marL="360363" indent="-360363" algn="just">
              <a:buAutoNum type="arabicPeriod"/>
            </a:pPr>
            <a:endParaRPr lang="id-ID" sz="1400" dirty="0"/>
          </a:p>
          <a:p>
            <a:pPr marL="360363" indent="-360363" algn="just">
              <a:buAutoNum type="arabicPeriod"/>
            </a:pPr>
            <a:r>
              <a:rPr lang="id-ID" sz="1400" dirty="0" smtClean="0"/>
              <a:t>Menyiapkan bahan penyusunan usul KP ke golru IV/c ke atas periode 1 April 2015 dengan, target kuantitas 1000 dokumen, kualitas 100, waktu 2 bulan, biaya Rp 100 juta</a:t>
            </a:r>
          </a:p>
          <a:p>
            <a:pPr marL="360363" indent="-360363" algn="just">
              <a:buFontTx/>
              <a:buAutoNum type="arabicPeriod"/>
            </a:pPr>
            <a:r>
              <a:rPr lang="id-ID" sz="1400" dirty="0"/>
              <a:t>Menyiapkan bahan penyusunan usul KP ke golru IV/c ke atas periode 1 </a:t>
            </a:r>
            <a:r>
              <a:rPr lang="id-ID" sz="1400" dirty="0" smtClean="0"/>
              <a:t>Oktober </a:t>
            </a:r>
            <a:r>
              <a:rPr lang="id-ID" sz="1400" dirty="0"/>
              <a:t>2015 dengan, target kuantitas 1000 dokumen, kualitas 100, waktu 2 bulan, biaya Rp 100 </a:t>
            </a:r>
            <a:r>
              <a:rPr lang="id-ID" sz="1400" dirty="0" smtClean="0"/>
              <a:t>juta</a:t>
            </a:r>
          </a:p>
          <a:p>
            <a:pPr marL="360363" indent="-360363" algn="just">
              <a:buFontTx/>
              <a:buAutoNum type="arabicPeriod"/>
            </a:pPr>
            <a:r>
              <a:rPr lang="id-ID" sz="1400" dirty="0"/>
              <a:t>Menyiapkan bahan penyusunan usul </a:t>
            </a:r>
            <a:r>
              <a:rPr lang="id-ID" sz="1400" dirty="0" smtClean="0"/>
              <a:t> dan penetapan KP </a:t>
            </a:r>
            <a:r>
              <a:rPr lang="id-ID" sz="1400" dirty="0"/>
              <a:t>ke golru </a:t>
            </a:r>
            <a:r>
              <a:rPr lang="id-ID" sz="1400" dirty="0" smtClean="0"/>
              <a:t>IV/b </a:t>
            </a:r>
            <a:r>
              <a:rPr lang="id-ID" sz="1400" dirty="0"/>
              <a:t>ke </a:t>
            </a:r>
            <a:r>
              <a:rPr lang="id-ID" sz="1400" dirty="0" smtClean="0"/>
              <a:t>bawah </a:t>
            </a:r>
            <a:r>
              <a:rPr lang="id-ID" sz="1400" dirty="0"/>
              <a:t>periode 1 April 2015 dengan, target kuantitas </a:t>
            </a:r>
            <a:r>
              <a:rPr lang="id-ID" sz="1400" dirty="0" smtClean="0"/>
              <a:t>4000 </a:t>
            </a:r>
            <a:r>
              <a:rPr lang="id-ID" sz="1400" dirty="0"/>
              <a:t>dokumen, kualitas 100, waktu 2 bulan, biaya Rp </a:t>
            </a:r>
            <a:r>
              <a:rPr lang="id-ID" sz="1400" dirty="0" smtClean="0"/>
              <a:t>400 juta</a:t>
            </a:r>
            <a:endParaRPr lang="id-ID" sz="1400" dirty="0"/>
          </a:p>
          <a:p>
            <a:pPr marL="360363" indent="-360363" algn="just">
              <a:buFontTx/>
              <a:buAutoNum type="arabicPeriod"/>
            </a:pPr>
            <a:r>
              <a:rPr lang="id-ID" sz="1400" dirty="0"/>
              <a:t>Menyiapkan bahan penyusunan </a:t>
            </a:r>
            <a:r>
              <a:rPr lang="id-ID" sz="1400" dirty="0" smtClean="0"/>
              <a:t>usul dan penetapan KP ke </a:t>
            </a:r>
            <a:r>
              <a:rPr lang="id-ID" sz="1400" dirty="0"/>
              <a:t>golru IV/b ke bawah periode 1 </a:t>
            </a:r>
            <a:r>
              <a:rPr lang="id-ID" sz="1400" dirty="0" smtClean="0"/>
              <a:t>oktober 2015 </a:t>
            </a:r>
            <a:r>
              <a:rPr lang="id-ID" sz="1400" dirty="0"/>
              <a:t>dengan, target kuantitas 4000 dokumen, kualitas 100, waktu 2 bulan, biaya Rp 400 </a:t>
            </a:r>
            <a:r>
              <a:rPr lang="id-ID" sz="1400" dirty="0" smtClean="0"/>
              <a:t>juta</a:t>
            </a:r>
          </a:p>
          <a:p>
            <a:pPr marL="360363" indent="-360363" algn="just">
              <a:buFontTx/>
              <a:buAutoNum type="arabicPeriod"/>
            </a:pPr>
            <a:r>
              <a:rPr lang="id-ID" sz="1400" dirty="0" smtClean="0"/>
              <a:t>Dst......</a:t>
            </a:r>
            <a:endParaRPr lang="id-ID" sz="1400" dirty="0"/>
          </a:p>
          <a:p>
            <a:pPr marL="360363" indent="-360363" algn="just">
              <a:buFontTx/>
              <a:buAutoNum type="arabicPeriod"/>
            </a:pPr>
            <a:endParaRPr lang="id-ID" sz="1400" dirty="0"/>
          </a:p>
          <a:p>
            <a:pPr marL="360363" indent="-360363" algn="just">
              <a:buAutoNum type="arabicPeriod"/>
            </a:pPr>
            <a:endParaRPr lang="id-ID" sz="1400" dirty="0" smtClean="0"/>
          </a:p>
        </p:txBody>
      </p:sp>
      <p:sp>
        <p:nvSpPr>
          <p:cNvPr id="4" name="Down Arrow 3"/>
          <p:cNvSpPr/>
          <p:nvPr/>
        </p:nvSpPr>
        <p:spPr>
          <a:xfrm>
            <a:off x="9926053" y="144379"/>
            <a:ext cx="830179" cy="541421"/>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5" name="TextBox 4"/>
          <p:cNvSpPr txBox="1"/>
          <p:nvPr/>
        </p:nvSpPr>
        <p:spPr>
          <a:xfrm>
            <a:off x="7363326" y="415089"/>
            <a:ext cx="2273969" cy="369332"/>
          </a:xfrm>
          <a:prstGeom prst="rect">
            <a:avLst/>
          </a:prstGeom>
          <a:noFill/>
        </p:spPr>
        <p:txBody>
          <a:bodyPr wrap="square" rtlCol="0">
            <a:spAutoFit/>
          </a:bodyPr>
          <a:lstStyle/>
          <a:p>
            <a:r>
              <a:rPr lang="id-ID" dirty="0" smtClean="0"/>
              <a:t>SKP Eselon III</a:t>
            </a:r>
            <a:endParaRPr lang="id-ID" dirty="0"/>
          </a:p>
        </p:txBody>
      </p:sp>
      <p:sp>
        <p:nvSpPr>
          <p:cNvPr id="6" name="Rectangle 5"/>
          <p:cNvSpPr/>
          <p:nvPr/>
        </p:nvSpPr>
        <p:spPr>
          <a:xfrm>
            <a:off x="3880184" y="1166757"/>
            <a:ext cx="3212432" cy="4734509"/>
          </a:xfrm>
          <a:prstGeom prst="rect">
            <a:avLst/>
          </a:prstGeom>
          <a:solidFill>
            <a:schemeClr val="accent6">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0363" indent="-360363" algn="just">
              <a:buAutoNum type="arabicPeriod"/>
            </a:pPr>
            <a:endParaRPr lang="id-ID" sz="1400" dirty="0" smtClean="0"/>
          </a:p>
          <a:p>
            <a:pPr marL="360363" indent="-360363" algn="just">
              <a:buAutoNum type="arabicPeriod"/>
            </a:pPr>
            <a:endParaRPr lang="id-ID" sz="1400" dirty="0"/>
          </a:p>
          <a:p>
            <a:pPr marL="360363" indent="-360363" algn="just">
              <a:buAutoNum type="arabicPeriod"/>
            </a:pPr>
            <a:endParaRPr lang="id-ID" sz="1400" dirty="0" smtClean="0"/>
          </a:p>
          <a:p>
            <a:pPr marL="360363" indent="-360363" algn="just">
              <a:buAutoNum type="arabicPeriod"/>
            </a:pPr>
            <a:endParaRPr lang="id-ID" sz="1400" dirty="0"/>
          </a:p>
          <a:p>
            <a:pPr marL="360363" indent="-360363" algn="just">
              <a:buAutoNum type="arabicPeriod"/>
            </a:pPr>
            <a:endParaRPr lang="id-ID" sz="1400" dirty="0" smtClean="0"/>
          </a:p>
          <a:p>
            <a:pPr marL="360363" indent="-360363" algn="just">
              <a:buAutoNum type="arabicPeriod"/>
            </a:pPr>
            <a:r>
              <a:rPr lang="id-ID" sz="1400" dirty="0" smtClean="0"/>
              <a:t>Memeriksa bahan penyusunan usul KP IV/b ke atas periode 1 April dengan target kuantitas 1000 dokumen, kuantitas 100, waktu 2 bulan</a:t>
            </a:r>
          </a:p>
          <a:p>
            <a:pPr marL="360363" indent="-360363" algn="just">
              <a:buFontTx/>
              <a:buAutoNum type="arabicPeriod"/>
            </a:pPr>
            <a:r>
              <a:rPr lang="id-ID" sz="1400" dirty="0"/>
              <a:t>Memeriksa bahan penyusunan usul KP IV/b ke atas periode 1 </a:t>
            </a:r>
            <a:r>
              <a:rPr lang="id-ID" sz="1400" dirty="0" smtClean="0"/>
              <a:t>Oktober </a:t>
            </a:r>
            <a:r>
              <a:rPr lang="id-ID" sz="1400" dirty="0"/>
              <a:t>dengan target kuantitas 1000 dokumen, kuantitas 100, waktu 2 </a:t>
            </a:r>
            <a:r>
              <a:rPr lang="id-ID" sz="1400" dirty="0" smtClean="0"/>
              <a:t>bulan</a:t>
            </a:r>
          </a:p>
          <a:p>
            <a:pPr marL="360363" indent="-360363" algn="just">
              <a:buFontTx/>
              <a:buAutoNum type="arabicPeriod"/>
            </a:pPr>
            <a:r>
              <a:rPr lang="id-ID" sz="1400" dirty="0"/>
              <a:t>Memeriksa bahan penyusunan usul KP IV/b ke </a:t>
            </a:r>
            <a:r>
              <a:rPr lang="id-ID" sz="1400" dirty="0" smtClean="0"/>
              <a:t>bawah </a:t>
            </a:r>
            <a:r>
              <a:rPr lang="id-ID" sz="1400" dirty="0"/>
              <a:t>periode 1 </a:t>
            </a:r>
            <a:r>
              <a:rPr lang="id-ID" sz="1400" dirty="0" smtClean="0"/>
              <a:t>Oktober </a:t>
            </a:r>
            <a:r>
              <a:rPr lang="id-ID" sz="1400" dirty="0"/>
              <a:t>dengan target kuantitas </a:t>
            </a:r>
            <a:r>
              <a:rPr lang="id-ID" sz="1400" dirty="0" smtClean="0"/>
              <a:t>4000 </a:t>
            </a:r>
            <a:r>
              <a:rPr lang="id-ID" sz="1400" dirty="0"/>
              <a:t>dokumen, kuantitas 100, waktu 2 </a:t>
            </a:r>
            <a:r>
              <a:rPr lang="id-ID" sz="1400" dirty="0" smtClean="0"/>
              <a:t>bulan</a:t>
            </a:r>
          </a:p>
          <a:p>
            <a:pPr marL="360363" indent="-360363" algn="just">
              <a:buFontTx/>
              <a:buAutoNum type="arabicPeriod"/>
            </a:pPr>
            <a:r>
              <a:rPr lang="id-ID" sz="1400" dirty="0"/>
              <a:t>Memeriksa bahan penyusunan usul KP IV/b ke </a:t>
            </a:r>
            <a:r>
              <a:rPr lang="id-ID" sz="1400" dirty="0" smtClean="0"/>
              <a:t>bawah </a:t>
            </a:r>
            <a:r>
              <a:rPr lang="id-ID" sz="1400" dirty="0"/>
              <a:t>periode 1 </a:t>
            </a:r>
            <a:r>
              <a:rPr lang="id-ID" sz="1400" dirty="0" smtClean="0"/>
              <a:t>Oktober </a:t>
            </a:r>
            <a:r>
              <a:rPr lang="id-ID" sz="1400" dirty="0"/>
              <a:t>dengan target kuantitas 4</a:t>
            </a:r>
            <a:r>
              <a:rPr lang="id-ID" sz="1400" dirty="0" smtClean="0"/>
              <a:t>000 </a:t>
            </a:r>
            <a:r>
              <a:rPr lang="id-ID" sz="1400" dirty="0"/>
              <a:t>dokumen, kuantitas 100, waktu 2 </a:t>
            </a:r>
            <a:r>
              <a:rPr lang="id-ID" sz="1400" dirty="0" smtClean="0"/>
              <a:t>bulan</a:t>
            </a:r>
          </a:p>
          <a:p>
            <a:pPr marL="360363" indent="-360363" algn="just">
              <a:buFontTx/>
              <a:buAutoNum type="arabicPeriod"/>
            </a:pPr>
            <a:r>
              <a:rPr lang="id-ID" sz="1400" dirty="0" smtClean="0"/>
              <a:t>Dst...</a:t>
            </a:r>
          </a:p>
          <a:p>
            <a:pPr marL="360363" indent="-360363" algn="just">
              <a:buFontTx/>
              <a:buAutoNum type="arabicPeriod"/>
            </a:pPr>
            <a:endParaRPr lang="id-ID" sz="1400" dirty="0"/>
          </a:p>
          <a:p>
            <a:pPr marL="360363" indent="-360363" algn="just">
              <a:buFontTx/>
              <a:buAutoNum type="arabicPeriod"/>
            </a:pPr>
            <a:endParaRPr lang="id-ID" sz="1400" dirty="0"/>
          </a:p>
          <a:p>
            <a:pPr marL="360363" indent="-360363" algn="just">
              <a:buFontTx/>
              <a:buAutoNum type="arabicPeriod"/>
            </a:pPr>
            <a:endParaRPr lang="id-ID" sz="1400" dirty="0" smtClean="0"/>
          </a:p>
          <a:p>
            <a:pPr marL="360363" indent="-360363" algn="just">
              <a:buFontTx/>
              <a:buAutoNum type="arabicPeriod"/>
            </a:pPr>
            <a:endParaRPr lang="id-ID" sz="1400" dirty="0"/>
          </a:p>
          <a:p>
            <a:pPr marL="360363" indent="-360363" algn="just">
              <a:buAutoNum type="arabicPeriod"/>
            </a:pPr>
            <a:endParaRPr lang="id-ID" sz="1400" dirty="0"/>
          </a:p>
        </p:txBody>
      </p:sp>
      <p:sp>
        <p:nvSpPr>
          <p:cNvPr id="7" name="TextBox 6"/>
          <p:cNvSpPr txBox="1"/>
          <p:nvPr/>
        </p:nvSpPr>
        <p:spPr>
          <a:xfrm>
            <a:off x="3777916" y="784421"/>
            <a:ext cx="2743200" cy="369332"/>
          </a:xfrm>
          <a:prstGeom prst="rect">
            <a:avLst/>
          </a:prstGeom>
          <a:noFill/>
        </p:spPr>
        <p:txBody>
          <a:bodyPr wrap="square" rtlCol="0">
            <a:spAutoFit/>
          </a:bodyPr>
          <a:lstStyle/>
          <a:p>
            <a:r>
              <a:rPr lang="id-ID" dirty="0" smtClean="0"/>
              <a:t>ESELON IV</a:t>
            </a:r>
            <a:endParaRPr lang="id-ID" dirty="0"/>
          </a:p>
        </p:txBody>
      </p:sp>
      <p:sp>
        <p:nvSpPr>
          <p:cNvPr id="8" name="Bent Arrow 7"/>
          <p:cNvSpPr/>
          <p:nvPr/>
        </p:nvSpPr>
        <p:spPr>
          <a:xfrm rot="10800000">
            <a:off x="7525754" y="5061003"/>
            <a:ext cx="1114605" cy="513265"/>
          </a:xfrm>
          <a:prstGeom prst="ben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solidFill>
                <a:schemeClr val="tx1"/>
              </a:solidFill>
            </a:endParaRPr>
          </a:p>
        </p:txBody>
      </p:sp>
      <p:sp>
        <p:nvSpPr>
          <p:cNvPr id="9" name="Round Single Corner Rectangle 8"/>
          <p:cNvSpPr/>
          <p:nvPr/>
        </p:nvSpPr>
        <p:spPr>
          <a:xfrm>
            <a:off x="445168" y="2743200"/>
            <a:ext cx="3332748" cy="3874168"/>
          </a:xfrm>
          <a:prstGeom prst="round1Rect">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60363" indent="-360363" algn="just">
              <a:buAutoNum type="arabicPeriod"/>
            </a:pPr>
            <a:r>
              <a:rPr lang="id-ID" sz="1400" dirty="0" smtClean="0"/>
              <a:t>Memeriksa kelengkapan berkas usulan KP ke golru IV/c ke atas periode 1 April dgn target kuantitas 500 berkas, kuantitas 100, waktu 2 bulan</a:t>
            </a:r>
          </a:p>
          <a:p>
            <a:pPr marL="360363" indent="-360363" algn="just">
              <a:buAutoNum type="arabicPeriod"/>
            </a:pPr>
            <a:r>
              <a:rPr lang="id-ID" sz="1400" dirty="0" smtClean="0"/>
              <a:t>Menyiapkan bahan penyusunan  usul KP IV/b ke atas periode 1 April dgn target kuantitas 500 dokumen, kualitas 100, waktu 2 bulan.</a:t>
            </a:r>
          </a:p>
          <a:p>
            <a:pPr marL="360363" indent="-360363" algn="just">
              <a:buAutoNum type="arabicPeriod"/>
            </a:pPr>
            <a:r>
              <a:rPr lang="id-ID" sz="1400" dirty="0" smtClean="0"/>
              <a:t>Mengirimkan dokumen usul KP IV/b ke atas periode 1 April  dengan target kuantitas 500 dokumen, kualitas 100, waktu 2 bulan</a:t>
            </a:r>
          </a:p>
          <a:p>
            <a:pPr marL="360363" indent="-360363" algn="just">
              <a:buAutoNum type="arabicPeriod"/>
            </a:pPr>
            <a:r>
              <a:rPr lang="id-ID" sz="1400" dirty="0" smtClean="0"/>
              <a:t>Dst...</a:t>
            </a:r>
          </a:p>
          <a:p>
            <a:pPr marL="360363" indent="-360363" algn="just">
              <a:buAutoNum type="arabicPeriod"/>
            </a:pPr>
            <a:endParaRPr lang="id-ID" sz="1400" dirty="0" smtClean="0"/>
          </a:p>
          <a:p>
            <a:pPr marL="360363" indent="-360363" algn="just">
              <a:buAutoNum type="arabicPeriod"/>
            </a:pPr>
            <a:endParaRPr lang="id-ID" sz="1400" dirty="0"/>
          </a:p>
        </p:txBody>
      </p:sp>
      <p:sp>
        <p:nvSpPr>
          <p:cNvPr id="10" name="TextBox 9"/>
          <p:cNvSpPr txBox="1"/>
          <p:nvPr/>
        </p:nvSpPr>
        <p:spPr>
          <a:xfrm>
            <a:off x="445168" y="1715869"/>
            <a:ext cx="3128213" cy="1200329"/>
          </a:xfrm>
          <a:prstGeom prst="rect">
            <a:avLst/>
          </a:prstGeom>
          <a:noFill/>
        </p:spPr>
        <p:txBody>
          <a:bodyPr wrap="square" rtlCol="0">
            <a:spAutoFit/>
          </a:bodyPr>
          <a:lstStyle/>
          <a:p>
            <a:r>
              <a:rPr lang="id-ID" dirty="0" smtClean="0"/>
              <a:t>FUNGSIONAL UMUM</a:t>
            </a:r>
          </a:p>
          <a:p>
            <a:r>
              <a:rPr lang="id-ID" dirty="0" smtClean="0"/>
              <a:t>(Pemroses Kepegawaian, jumlah 2 orang)</a:t>
            </a:r>
          </a:p>
          <a:p>
            <a:endParaRPr lang="id-ID" dirty="0"/>
          </a:p>
        </p:txBody>
      </p:sp>
      <p:sp>
        <p:nvSpPr>
          <p:cNvPr id="11" name="Bent Arrow 10"/>
          <p:cNvSpPr/>
          <p:nvPr/>
        </p:nvSpPr>
        <p:spPr>
          <a:xfrm rot="10800000">
            <a:off x="3880184" y="5995371"/>
            <a:ext cx="1106905" cy="621997"/>
          </a:xfrm>
          <a:prstGeom prst="ben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solidFill>
                <a:schemeClr val="tx1"/>
              </a:solidFill>
            </a:endParaRPr>
          </a:p>
        </p:txBody>
      </p:sp>
    </p:spTree>
    <p:extLst>
      <p:ext uri="{BB962C8B-B14F-4D97-AF65-F5344CB8AC3E}">
        <p14:creationId xmlns:p14="http://schemas.microsoft.com/office/powerpoint/2010/main" val="3837702101"/>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gtEl>
                                        <p:attrNameLst>
                                          <p:attrName>style.visibility</p:attrName>
                                        </p:attrNameLst>
                                      </p:cBhvr>
                                      <p:to>
                                        <p:strVal val="visible"/>
                                      </p:to>
                                    </p:set>
                                    <p:animEffect transition="in" filter="fade">
                                      <p:cBhvr>
                                        <p:cTn id="17" dur="500"/>
                                        <p:tgtEl>
                                          <p:spTgt spid="2"/>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fade">
                                      <p:cBhvr>
                                        <p:cTn id="22" dur="500"/>
                                        <p:tgtEl>
                                          <p:spTgt spid="8"/>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7"/>
                                        </p:tgtEl>
                                        <p:attrNameLst>
                                          <p:attrName>style.visibility</p:attrName>
                                        </p:attrNameLst>
                                      </p:cBhvr>
                                      <p:to>
                                        <p:strVal val="visible"/>
                                      </p:to>
                                    </p:set>
                                    <p:animEffect transition="in" filter="fade">
                                      <p:cBhvr>
                                        <p:cTn id="27" dur="500"/>
                                        <p:tgtEl>
                                          <p:spTgt spid="7"/>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6"/>
                                        </p:tgtEl>
                                        <p:attrNameLst>
                                          <p:attrName>style.visibility</p:attrName>
                                        </p:attrNameLst>
                                      </p:cBhvr>
                                      <p:to>
                                        <p:strVal val="visible"/>
                                      </p:to>
                                    </p:set>
                                    <p:animEffect transition="in" filter="fade">
                                      <p:cBhvr>
                                        <p:cTn id="32" dur="500"/>
                                        <p:tgtEl>
                                          <p:spTgt spid="6"/>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11"/>
                                        </p:tgtEl>
                                        <p:attrNameLst>
                                          <p:attrName>style.visibility</p:attrName>
                                        </p:attrNameLst>
                                      </p:cBhvr>
                                      <p:to>
                                        <p:strVal val="visible"/>
                                      </p:to>
                                    </p:set>
                                    <p:animEffect transition="in" filter="fade">
                                      <p:cBhvr>
                                        <p:cTn id="37" dur="500"/>
                                        <p:tgtEl>
                                          <p:spTgt spid="11"/>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10"/>
                                        </p:tgtEl>
                                        <p:attrNameLst>
                                          <p:attrName>style.visibility</p:attrName>
                                        </p:attrNameLst>
                                      </p:cBhvr>
                                      <p:to>
                                        <p:strVal val="visible"/>
                                      </p:to>
                                    </p:set>
                                    <p:animEffect transition="in" filter="fade">
                                      <p:cBhvr>
                                        <p:cTn id="42" dur="500"/>
                                        <p:tgtEl>
                                          <p:spTgt spid="10"/>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9"/>
                                        </p:tgtEl>
                                        <p:attrNameLst>
                                          <p:attrName>style.visibility</p:attrName>
                                        </p:attrNameLst>
                                      </p:cBhvr>
                                      <p:to>
                                        <p:strVal val="visible"/>
                                      </p:to>
                                    </p:set>
                                    <p:animEffect transition="in" filter="fade">
                                      <p:cBhvr>
                                        <p:cTn id="4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4" grpId="0" animBg="1"/>
      <p:bldP spid="5" grpId="0"/>
      <p:bldP spid="6" grpId="0" animBg="1"/>
      <p:bldP spid="7" grpId="0"/>
      <p:bldP spid="8" grpId="0" animBg="1"/>
      <p:bldP spid="9" grpId="0" animBg="1"/>
      <p:bldP spid="10" grpId="0"/>
      <p:bldP spid="11"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2">
            <a:lumMod val="50000"/>
          </a:schemeClr>
        </a:solidFill>
        <a:effectLst/>
      </p:bgPr>
    </p:bg>
    <p:spTree>
      <p:nvGrpSpPr>
        <p:cNvPr id="1" name=""/>
        <p:cNvGrpSpPr/>
        <p:nvPr/>
      </p:nvGrpSpPr>
      <p:grpSpPr>
        <a:xfrm>
          <a:off x="0" y="0"/>
          <a:ext cx="0" cy="0"/>
          <a:chOff x="0" y="0"/>
          <a:chExt cx="0" cy="0"/>
        </a:xfrm>
      </p:grpSpPr>
      <p:sp>
        <p:nvSpPr>
          <p:cNvPr id="2" name="TextBox 1"/>
          <p:cNvSpPr txBox="1"/>
          <p:nvPr/>
        </p:nvSpPr>
        <p:spPr>
          <a:xfrm>
            <a:off x="385010" y="346509"/>
            <a:ext cx="5329989" cy="400110"/>
          </a:xfrm>
          <a:prstGeom prst="rect">
            <a:avLst/>
          </a:prstGeom>
          <a:noFill/>
        </p:spPr>
        <p:txBody>
          <a:bodyPr wrap="square" rtlCol="0">
            <a:spAutoFit/>
          </a:bodyPr>
          <a:lstStyle/>
          <a:p>
            <a:r>
              <a:rPr lang="id-ID" sz="2000" dirty="0" smtClean="0">
                <a:solidFill>
                  <a:prstClr val="white"/>
                </a:solidFill>
              </a:rPr>
              <a:t>I.   BAHAN-BAHAN PENYUSUNAN SKP </a:t>
            </a:r>
            <a:endParaRPr lang="id-ID" sz="2000" dirty="0">
              <a:solidFill>
                <a:prstClr val="white"/>
              </a:solidFill>
            </a:endParaRPr>
          </a:p>
        </p:txBody>
      </p:sp>
      <p:sp>
        <p:nvSpPr>
          <p:cNvPr id="3" name="TextBox 2"/>
          <p:cNvSpPr txBox="1"/>
          <p:nvPr/>
        </p:nvSpPr>
        <p:spPr>
          <a:xfrm>
            <a:off x="673768" y="1029903"/>
            <a:ext cx="10145028" cy="4893647"/>
          </a:xfrm>
          <a:prstGeom prst="rect">
            <a:avLst/>
          </a:prstGeom>
          <a:noFill/>
        </p:spPr>
        <p:txBody>
          <a:bodyPr wrap="square" rtlCol="0">
            <a:spAutoFit/>
          </a:bodyPr>
          <a:lstStyle/>
          <a:p>
            <a:pPr marL="452438" indent="-452438"/>
            <a:r>
              <a:rPr lang="id-ID" dirty="0" smtClean="0">
                <a:solidFill>
                  <a:prstClr val="white"/>
                </a:solidFill>
                <a:latin typeface="Century Gothic" panose="020B0502020202020204" pitchFamily="34" charset="0"/>
              </a:rPr>
              <a:t>√.	</a:t>
            </a:r>
            <a:r>
              <a:rPr lang="id-ID" sz="2400" dirty="0" smtClean="0">
                <a:solidFill>
                  <a:prstClr val="white"/>
                </a:solidFill>
                <a:latin typeface="Century Gothic" panose="020B0502020202020204" pitchFamily="34" charset="0"/>
              </a:rPr>
              <a:t>Rencana Kerja Tahunan atau Penetapan Kinerja Tahunan Organisasi bersangkutan</a:t>
            </a:r>
            <a:endParaRPr lang="id-ID" sz="2400" dirty="0">
              <a:solidFill>
                <a:prstClr val="white"/>
              </a:solidFill>
              <a:latin typeface="Century Gothic" panose="020B0502020202020204" pitchFamily="34" charset="0"/>
            </a:endParaRPr>
          </a:p>
          <a:p>
            <a:pPr marL="452438" indent="-452438"/>
            <a:r>
              <a:rPr lang="id-ID" sz="2400" dirty="0" smtClean="0">
                <a:solidFill>
                  <a:prstClr val="white"/>
                </a:solidFill>
                <a:latin typeface="Century Gothic" panose="020B0502020202020204" pitchFamily="34" charset="0"/>
              </a:rPr>
              <a:t>√	Dokumen Organisasi dan Tata Kerja Organisasi bersangkutan yang ditetapkan oleh pejabat yang berwenang</a:t>
            </a:r>
            <a:endParaRPr lang="id-ID" sz="2400" dirty="0">
              <a:solidFill>
                <a:prstClr val="white"/>
              </a:solidFill>
              <a:latin typeface="Century Gothic" panose="020B0502020202020204" pitchFamily="34" charset="0"/>
            </a:endParaRPr>
          </a:p>
          <a:p>
            <a:pPr marL="452438" indent="-452438"/>
            <a:r>
              <a:rPr lang="id-ID" sz="2400" dirty="0" smtClean="0">
                <a:solidFill>
                  <a:prstClr val="white"/>
                </a:solidFill>
                <a:latin typeface="Century Gothic" panose="020B0502020202020204" pitchFamily="34" charset="0"/>
              </a:rPr>
              <a:t>√	Dokumen DIPA/RKAKL/POK</a:t>
            </a:r>
            <a:endParaRPr lang="id-ID" sz="2400" dirty="0">
              <a:solidFill>
                <a:prstClr val="white"/>
              </a:solidFill>
              <a:latin typeface="Century Gothic" panose="020B0502020202020204" pitchFamily="34" charset="0"/>
            </a:endParaRPr>
          </a:p>
          <a:p>
            <a:pPr marL="452438" indent="-452438"/>
            <a:r>
              <a:rPr lang="id-ID" sz="2400" dirty="0" smtClean="0">
                <a:solidFill>
                  <a:prstClr val="white"/>
                </a:solidFill>
                <a:latin typeface="Century Gothic" panose="020B0502020202020204" pitchFamily="34" charset="0"/>
              </a:rPr>
              <a:t>√	Dokumen Uraian Tugas/jabatan pemegang jabatan</a:t>
            </a:r>
          </a:p>
          <a:p>
            <a:pPr marL="452438" indent="-452438"/>
            <a:r>
              <a:rPr lang="id-ID" sz="2400" dirty="0" smtClean="0">
                <a:solidFill>
                  <a:prstClr val="white"/>
                </a:solidFill>
                <a:latin typeface="Century Gothic" panose="020B0502020202020204" pitchFamily="34" charset="0"/>
              </a:rPr>
              <a:t>√	Peta jabatan yang telah divalidasi</a:t>
            </a:r>
            <a:endParaRPr lang="id-ID" sz="2400" dirty="0">
              <a:solidFill>
                <a:prstClr val="white"/>
              </a:solidFill>
              <a:latin typeface="Century Gothic" panose="020B0502020202020204" pitchFamily="34" charset="0"/>
            </a:endParaRPr>
          </a:p>
          <a:p>
            <a:pPr marL="452438" indent="-452438"/>
            <a:r>
              <a:rPr lang="id-ID" sz="2400" dirty="0" smtClean="0">
                <a:solidFill>
                  <a:prstClr val="white"/>
                </a:solidFill>
                <a:latin typeface="Century Gothic" panose="020B0502020202020204" pitchFamily="34" charset="0"/>
              </a:rPr>
              <a:t>√	Presedur Operasional Standar  (SOP) pelaksanaan tugas/pekerjaan</a:t>
            </a:r>
            <a:endParaRPr lang="id-ID" sz="2400" dirty="0">
              <a:solidFill>
                <a:prstClr val="white"/>
              </a:solidFill>
              <a:latin typeface="Century Gothic" panose="020B0502020202020204" pitchFamily="34" charset="0"/>
            </a:endParaRPr>
          </a:p>
          <a:p>
            <a:pPr marL="452438" indent="-452438"/>
            <a:r>
              <a:rPr lang="id-ID" sz="2400" dirty="0" smtClean="0">
                <a:solidFill>
                  <a:prstClr val="white"/>
                </a:solidFill>
                <a:latin typeface="Century Gothic" panose="020B0502020202020204" pitchFamily="34" charset="0"/>
              </a:rPr>
              <a:t>√	Laporan capaian pelaksanaan tugas tahun sebelumnya</a:t>
            </a:r>
          </a:p>
          <a:p>
            <a:pPr marL="452438" indent="-452438"/>
            <a:r>
              <a:rPr lang="id-ID" sz="2400" dirty="0" smtClean="0">
                <a:solidFill>
                  <a:prstClr val="white"/>
                </a:solidFill>
                <a:latin typeface="Century Gothic" panose="020B0502020202020204" pitchFamily="34" charset="0"/>
              </a:rPr>
              <a:t>√	Permenpan dan RB tentang Jabfung dan angka kreditnya bagi jabatan fungsional tertentu</a:t>
            </a:r>
          </a:p>
          <a:p>
            <a:pPr marL="452438" indent="-452438"/>
            <a:endParaRPr lang="id-ID" sz="2400" dirty="0">
              <a:solidFill>
                <a:prstClr val="white"/>
              </a:solidFill>
            </a:endParaRPr>
          </a:p>
        </p:txBody>
      </p:sp>
    </p:spTree>
    <p:extLst>
      <p:ext uri="{BB962C8B-B14F-4D97-AF65-F5344CB8AC3E}">
        <p14:creationId xmlns:p14="http://schemas.microsoft.com/office/powerpoint/2010/main" val="2139625149"/>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fade">
                                      <p:cBhvr>
                                        <p:cTn id="22" dur="5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fade">
                                      <p:cBhvr>
                                        <p:cTn id="27" dur="500"/>
                                        <p:tgtEl>
                                          <p:spTgt spid="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Effect transition="in" filter="fade">
                                      <p:cBhvr>
                                        <p:cTn id="32" dur="500"/>
                                        <p:tgtEl>
                                          <p:spTgt spid="3">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Effect transition="in" filter="fade">
                                      <p:cBhvr>
                                        <p:cTn id="37" dur="500"/>
                                        <p:tgtEl>
                                          <p:spTgt spid="3">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3">
                                            <p:txEl>
                                              <p:pRg st="6" end="6"/>
                                            </p:txEl>
                                          </p:spTgt>
                                        </p:tgtEl>
                                        <p:attrNameLst>
                                          <p:attrName>style.visibility</p:attrName>
                                        </p:attrNameLst>
                                      </p:cBhvr>
                                      <p:to>
                                        <p:strVal val="visible"/>
                                      </p:to>
                                    </p:set>
                                    <p:animEffect transition="in" filter="fade">
                                      <p:cBhvr>
                                        <p:cTn id="42" dur="500"/>
                                        <p:tgtEl>
                                          <p:spTgt spid="3">
                                            <p:txEl>
                                              <p:pRg st="6" end="6"/>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3">
                                            <p:txEl>
                                              <p:pRg st="7" end="7"/>
                                            </p:txEl>
                                          </p:spTgt>
                                        </p:tgtEl>
                                        <p:attrNameLst>
                                          <p:attrName>style.visibility</p:attrName>
                                        </p:attrNameLst>
                                      </p:cBhvr>
                                      <p:to>
                                        <p:strVal val="visible"/>
                                      </p:to>
                                    </p:set>
                                    <p:animEffect transition="in" filter="fade">
                                      <p:cBhvr>
                                        <p:cTn id="47"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72533" y="541867"/>
            <a:ext cx="3759200" cy="369332"/>
          </a:xfrm>
          <a:prstGeom prst="rect">
            <a:avLst/>
          </a:prstGeom>
          <a:noFill/>
        </p:spPr>
        <p:txBody>
          <a:bodyPr wrap="square" rtlCol="0">
            <a:spAutoFit/>
          </a:bodyPr>
          <a:lstStyle/>
          <a:p>
            <a:r>
              <a:rPr lang="id-ID" dirty="0" smtClean="0"/>
              <a:t>SKP PEJABAT FUNGSIONAL TERTENTU </a:t>
            </a:r>
            <a:endParaRPr lang="id-ID" dirty="0"/>
          </a:p>
        </p:txBody>
      </p:sp>
      <p:sp>
        <p:nvSpPr>
          <p:cNvPr id="3" name="Rectangle 2"/>
          <p:cNvSpPr/>
          <p:nvPr/>
        </p:nvSpPr>
        <p:spPr>
          <a:xfrm>
            <a:off x="558800" y="1261533"/>
            <a:ext cx="11294533" cy="753534"/>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id-ID" dirty="0" smtClean="0"/>
              <a:t>Penyusunan SKP bagi pejabat fungsional tertentu, kegiatan tugas jabatannya disesuaikan dengan butir-butir kegiatan berdasarkan peraturan perundang-undangan yang mengatur tentang jabatan fungsional tertentu</a:t>
            </a:r>
            <a:endParaRPr lang="id-ID" dirty="0"/>
          </a:p>
        </p:txBody>
      </p:sp>
      <p:sp>
        <p:nvSpPr>
          <p:cNvPr id="4" name="Rectangle 3"/>
          <p:cNvSpPr/>
          <p:nvPr/>
        </p:nvSpPr>
        <p:spPr>
          <a:xfrm>
            <a:off x="567266" y="2717800"/>
            <a:ext cx="11286067" cy="1193800"/>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id-ID" dirty="0" smtClean="0"/>
              <a:t>Angka Kredit</a:t>
            </a:r>
          </a:p>
          <a:p>
            <a:pPr algn="just"/>
            <a:r>
              <a:rPr lang="id-ID" dirty="0" smtClean="0"/>
              <a:t>Satuan nilai dari tiap butir kegiatan dan/atau akumulasi nilai butir-butir kegiatan yang harus dicapai oleh seorang pejabat fungsional dalam rangka pembinaan karier yang bersangkutan, ditetapkan dengan jumlah angka kredit yang akan dicapai</a:t>
            </a:r>
            <a:endParaRPr lang="id-ID" dirty="0"/>
          </a:p>
        </p:txBody>
      </p:sp>
      <p:sp>
        <p:nvSpPr>
          <p:cNvPr id="5" name="Rectangle 4"/>
          <p:cNvSpPr/>
          <p:nvPr/>
        </p:nvSpPr>
        <p:spPr>
          <a:xfrm>
            <a:off x="558799" y="4614334"/>
            <a:ext cx="11286067" cy="745066"/>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id-ID" dirty="0" smtClean="0"/>
              <a:t>SKP bagi pejabat fungsional tertentu adalah  target angka kredit yang akan dicapai dalam 1 tahun</a:t>
            </a:r>
            <a:endParaRPr lang="id-ID" dirty="0"/>
          </a:p>
        </p:txBody>
      </p:sp>
    </p:spTree>
    <p:extLst>
      <p:ext uri="{BB962C8B-B14F-4D97-AF65-F5344CB8AC3E}">
        <p14:creationId xmlns:p14="http://schemas.microsoft.com/office/powerpoint/2010/main" val="1568143387"/>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fade">
                                      <p:cBhvr>
                                        <p:cTn id="17" dur="500"/>
                                        <p:tgtEl>
                                          <p:spTgt spid="4"/>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5"/>
                                        </p:tgtEl>
                                        <p:attrNameLst>
                                          <p:attrName>style.visibility</p:attrName>
                                        </p:attrNameLst>
                                      </p:cBhvr>
                                      <p:to>
                                        <p:strVal val="visible"/>
                                      </p:to>
                                    </p:set>
                                    <p:animEffect transition="in" filter="fade">
                                      <p:cBhvr>
                                        <p:cTn id="2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animBg="1"/>
      <p:bldP spid="4" grpId="0" animBg="1"/>
      <p:bldP spid="5"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2829576530"/>
              </p:ext>
            </p:extLst>
          </p:nvPr>
        </p:nvGraphicFramePr>
        <p:xfrm>
          <a:off x="1032930" y="804335"/>
          <a:ext cx="10100736" cy="5249330"/>
        </p:xfrm>
        <a:graphic>
          <a:graphicData uri="http://schemas.openxmlformats.org/drawingml/2006/table">
            <a:tbl>
              <a:tblPr firstRow="1" bandRow="1">
                <a:tableStyleId>{5C22544A-7EE6-4342-B048-85BDC9FD1C3A}</a:tableStyleId>
              </a:tblPr>
              <a:tblGrid>
                <a:gridCol w="575737"/>
                <a:gridCol w="4474631"/>
                <a:gridCol w="2525184"/>
                <a:gridCol w="2525184"/>
              </a:tblGrid>
              <a:tr h="524933">
                <a:tc>
                  <a:txBody>
                    <a:bodyPr/>
                    <a:lstStyle/>
                    <a:p>
                      <a:pPr algn="ctr"/>
                      <a:r>
                        <a:rPr lang="id-ID" dirty="0" smtClean="0"/>
                        <a:t>No</a:t>
                      </a:r>
                      <a:endParaRPr lang="id-ID" dirty="0"/>
                    </a:p>
                  </a:txBody>
                  <a:tcPr/>
                </a:tc>
                <a:tc>
                  <a:txBody>
                    <a:bodyPr/>
                    <a:lstStyle/>
                    <a:p>
                      <a:pPr algn="ctr"/>
                      <a:r>
                        <a:rPr lang="id-ID" dirty="0" smtClean="0"/>
                        <a:t>Jenjang Jabatan</a:t>
                      </a:r>
                      <a:endParaRPr lang="id-ID" dirty="0"/>
                    </a:p>
                  </a:txBody>
                  <a:tcPr/>
                </a:tc>
                <a:tc>
                  <a:txBody>
                    <a:bodyPr/>
                    <a:lstStyle/>
                    <a:p>
                      <a:pPr algn="ctr"/>
                      <a:r>
                        <a:rPr lang="id-ID" dirty="0" smtClean="0"/>
                        <a:t>Jenjang</a:t>
                      </a:r>
                      <a:r>
                        <a:rPr lang="id-ID" baseline="0" dirty="0" smtClean="0"/>
                        <a:t> Pangkat</a:t>
                      </a:r>
                      <a:endParaRPr lang="id-ID" dirty="0"/>
                    </a:p>
                  </a:txBody>
                  <a:tcPr/>
                </a:tc>
                <a:tc>
                  <a:txBody>
                    <a:bodyPr/>
                    <a:lstStyle/>
                    <a:p>
                      <a:pPr algn="ctr"/>
                      <a:r>
                        <a:rPr lang="id-ID" dirty="0" smtClean="0"/>
                        <a:t>Angka</a:t>
                      </a:r>
                      <a:r>
                        <a:rPr lang="id-ID" baseline="0" dirty="0" smtClean="0"/>
                        <a:t> Kredit</a:t>
                      </a:r>
                      <a:endParaRPr lang="id-ID" dirty="0"/>
                    </a:p>
                  </a:txBody>
                  <a:tcPr/>
                </a:tc>
              </a:tr>
              <a:tr h="524933">
                <a:tc>
                  <a:txBody>
                    <a:bodyPr/>
                    <a:lstStyle/>
                    <a:p>
                      <a:r>
                        <a:rPr lang="id-ID" dirty="0" smtClean="0"/>
                        <a:t>1</a:t>
                      </a:r>
                      <a:endParaRPr lang="id-ID" dirty="0"/>
                    </a:p>
                  </a:txBody>
                  <a:tcPr/>
                </a:tc>
                <a:tc>
                  <a:txBody>
                    <a:bodyPr/>
                    <a:lstStyle/>
                    <a:p>
                      <a:r>
                        <a:rPr lang="id-ID" dirty="0" smtClean="0"/>
                        <a:t>Utama/Profesor</a:t>
                      </a:r>
                      <a:endParaRPr lang="id-ID" dirty="0"/>
                    </a:p>
                  </a:txBody>
                  <a:tcPr/>
                </a:tc>
                <a:tc>
                  <a:txBody>
                    <a:bodyPr/>
                    <a:lstStyle/>
                    <a:p>
                      <a:pPr algn="ctr"/>
                      <a:r>
                        <a:rPr lang="id-ID" dirty="0" smtClean="0"/>
                        <a:t>Gol. IV/e</a:t>
                      </a:r>
                      <a:endParaRPr lang="id-ID" dirty="0"/>
                    </a:p>
                  </a:txBody>
                  <a:tcPr/>
                </a:tc>
                <a:tc>
                  <a:txBody>
                    <a:bodyPr/>
                    <a:lstStyle/>
                    <a:p>
                      <a:pPr algn="ctr"/>
                      <a:r>
                        <a:rPr lang="id-ID" dirty="0" smtClean="0"/>
                        <a:t>1.050</a:t>
                      </a:r>
                      <a:endParaRPr lang="id-ID" dirty="0"/>
                    </a:p>
                  </a:txBody>
                  <a:tcPr/>
                </a:tc>
              </a:tr>
              <a:tr h="524933">
                <a:tc>
                  <a:txBody>
                    <a:bodyPr/>
                    <a:lstStyle/>
                    <a:p>
                      <a:endParaRPr lang="id-ID"/>
                    </a:p>
                  </a:txBody>
                  <a:tcPr/>
                </a:tc>
                <a:tc>
                  <a:txBody>
                    <a:bodyPr/>
                    <a:lstStyle/>
                    <a:p>
                      <a:endParaRPr lang="id-ID" dirty="0"/>
                    </a:p>
                  </a:txBody>
                  <a:tcPr/>
                </a:tc>
                <a:tc>
                  <a:txBody>
                    <a:bodyPr/>
                    <a:lstStyle/>
                    <a:p>
                      <a:pPr algn="ctr"/>
                      <a:r>
                        <a:rPr lang="id-ID" dirty="0" smtClean="0"/>
                        <a:t>Gol. IV/d</a:t>
                      </a:r>
                      <a:endParaRPr lang="id-ID" dirty="0"/>
                    </a:p>
                  </a:txBody>
                  <a:tcPr/>
                </a:tc>
                <a:tc>
                  <a:txBody>
                    <a:bodyPr/>
                    <a:lstStyle/>
                    <a:p>
                      <a:pPr algn="ctr"/>
                      <a:r>
                        <a:rPr lang="id-ID" dirty="0" smtClean="0"/>
                        <a:t>850</a:t>
                      </a:r>
                      <a:endParaRPr lang="id-ID" dirty="0"/>
                    </a:p>
                  </a:txBody>
                  <a:tcPr/>
                </a:tc>
              </a:tr>
              <a:tr h="524933">
                <a:tc>
                  <a:txBody>
                    <a:bodyPr/>
                    <a:lstStyle/>
                    <a:p>
                      <a:r>
                        <a:rPr lang="id-ID" dirty="0" smtClean="0"/>
                        <a:t>2</a:t>
                      </a:r>
                      <a:endParaRPr lang="id-ID" dirty="0"/>
                    </a:p>
                  </a:txBody>
                  <a:tcPr/>
                </a:tc>
                <a:tc>
                  <a:txBody>
                    <a:bodyPr/>
                    <a:lstStyle/>
                    <a:p>
                      <a:r>
                        <a:rPr lang="id-ID" dirty="0" smtClean="0"/>
                        <a:t>Madya/Lektor Kepala</a:t>
                      </a:r>
                      <a:endParaRPr lang="id-ID" dirty="0"/>
                    </a:p>
                  </a:txBody>
                  <a:tcPr/>
                </a:tc>
                <a:tc>
                  <a:txBody>
                    <a:bodyPr/>
                    <a:lstStyle/>
                    <a:p>
                      <a:pPr algn="ctr"/>
                      <a:r>
                        <a:rPr lang="id-ID" dirty="0" smtClean="0"/>
                        <a:t>Gol. IV/c</a:t>
                      </a:r>
                      <a:endParaRPr lang="id-ID" dirty="0"/>
                    </a:p>
                  </a:txBody>
                  <a:tcPr/>
                </a:tc>
                <a:tc>
                  <a:txBody>
                    <a:bodyPr/>
                    <a:lstStyle/>
                    <a:p>
                      <a:pPr algn="ctr"/>
                      <a:r>
                        <a:rPr lang="id-ID" dirty="0" smtClean="0"/>
                        <a:t>700</a:t>
                      </a:r>
                      <a:endParaRPr lang="id-ID" dirty="0"/>
                    </a:p>
                  </a:txBody>
                  <a:tcPr/>
                </a:tc>
              </a:tr>
              <a:tr h="524933">
                <a:tc>
                  <a:txBody>
                    <a:bodyPr/>
                    <a:lstStyle/>
                    <a:p>
                      <a:endParaRPr lang="id-ID"/>
                    </a:p>
                  </a:txBody>
                  <a:tcPr/>
                </a:tc>
                <a:tc>
                  <a:txBody>
                    <a:bodyPr/>
                    <a:lstStyle/>
                    <a:p>
                      <a:endParaRPr lang="id-ID"/>
                    </a:p>
                  </a:txBody>
                  <a:tcPr/>
                </a:tc>
                <a:tc>
                  <a:txBody>
                    <a:bodyPr/>
                    <a:lstStyle/>
                    <a:p>
                      <a:pPr algn="ctr"/>
                      <a:r>
                        <a:rPr lang="id-ID" dirty="0" smtClean="0"/>
                        <a:t>Gol. IV/b</a:t>
                      </a:r>
                      <a:endParaRPr lang="id-ID" dirty="0"/>
                    </a:p>
                  </a:txBody>
                  <a:tcPr/>
                </a:tc>
                <a:tc>
                  <a:txBody>
                    <a:bodyPr/>
                    <a:lstStyle/>
                    <a:p>
                      <a:pPr algn="ctr"/>
                      <a:r>
                        <a:rPr lang="id-ID" dirty="0" smtClean="0"/>
                        <a:t>550</a:t>
                      </a:r>
                      <a:endParaRPr lang="id-ID" dirty="0"/>
                    </a:p>
                  </a:txBody>
                  <a:tcPr/>
                </a:tc>
              </a:tr>
              <a:tr h="524933">
                <a:tc>
                  <a:txBody>
                    <a:bodyPr/>
                    <a:lstStyle/>
                    <a:p>
                      <a:endParaRPr lang="id-ID"/>
                    </a:p>
                  </a:txBody>
                  <a:tcPr/>
                </a:tc>
                <a:tc>
                  <a:txBody>
                    <a:bodyPr/>
                    <a:lstStyle/>
                    <a:p>
                      <a:endParaRPr lang="id-ID"/>
                    </a:p>
                  </a:txBody>
                  <a:tcPr/>
                </a:tc>
                <a:tc>
                  <a:txBody>
                    <a:bodyPr/>
                    <a:lstStyle/>
                    <a:p>
                      <a:pPr algn="ctr"/>
                      <a:r>
                        <a:rPr lang="id-ID" dirty="0" smtClean="0"/>
                        <a:t>Gol. IV/a</a:t>
                      </a:r>
                      <a:endParaRPr lang="id-ID" dirty="0"/>
                    </a:p>
                  </a:txBody>
                  <a:tcPr/>
                </a:tc>
                <a:tc>
                  <a:txBody>
                    <a:bodyPr/>
                    <a:lstStyle/>
                    <a:p>
                      <a:pPr algn="ctr"/>
                      <a:r>
                        <a:rPr lang="id-ID" dirty="0" smtClean="0"/>
                        <a:t>400</a:t>
                      </a:r>
                      <a:endParaRPr lang="id-ID" dirty="0"/>
                    </a:p>
                  </a:txBody>
                  <a:tcPr/>
                </a:tc>
              </a:tr>
              <a:tr h="524933">
                <a:tc>
                  <a:txBody>
                    <a:bodyPr/>
                    <a:lstStyle/>
                    <a:p>
                      <a:r>
                        <a:rPr lang="id-ID" dirty="0" smtClean="0"/>
                        <a:t>3</a:t>
                      </a:r>
                      <a:endParaRPr lang="id-ID" dirty="0"/>
                    </a:p>
                  </a:txBody>
                  <a:tcPr/>
                </a:tc>
                <a:tc>
                  <a:txBody>
                    <a:bodyPr/>
                    <a:lstStyle/>
                    <a:p>
                      <a:r>
                        <a:rPr lang="id-ID" dirty="0" smtClean="0"/>
                        <a:t>Muda/Lektor</a:t>
                      </a:r>
                      <a:endParaRPr lang="id-ID" dirty="0"/>
                    </a:p>
                  </a:txBody>
                  <a:tcPr/>
                </a:tc>
                <a:tc>
                  <a:txBody>
                    <a:bodyPr/>
                    <a:lstStyle/>
                    <a:p>
                      <a:pPr algn="ctr"/>
                      <a:r>
                        <a:rPr lang="id-ID" dirty="0" smtClean="0"/>
                        <a:t>Gol.</a:t>
                      </a:r>
                      <a:r>
                        <a:rPr lang="id-ID" baseline="0" dirty="0" smtClean="0"/>
                        <a:t> III/d</a:t>
                      </a:r>
                      <a:endParaRPr lang="id-ID" dirty="0"/>
                    </a:p>
                  </a:txBody>
                  <a:tcPr/>
                </a:tc>
                <a:tc>
                  <a:txBody>
                    <a:bodyPr/>
                    <a:lstStyle/>
                    <a:p>
                      <a:pPr algn="ctr"/>
                      <a:r>
                        <a:rPr lang="id-ID" dirty="0" smtClean="0"/>
                        <a:t>300</a:t>
                      </a:r>
                      <a:endParaRPr lang="id-ID" dirty="0"/>
                    </a:p>
                  </a:txBody>
                  <a:tcPr/>
                </a:tc>
              </a:tr>
              <a:tr h="524933">
                <a:tc>
                  <a:txBody>
                    <a:bodyPr/>
                    <a:lstStyle/>
                    <a:p>
                      <a:endParaRPr lang="id-ID"/>
                    </a:p>
                  </a:txBody>
                  <a:tcPr/>
                </a:tc>
                <a:tc>
                  <a:txBody>
                    <a:bodyPr/>
                    <a:lstStyle/>
                    <a:p>
                      <a:endParaRPr lang="id-ID"/>
                    </a:p>
                  </a:txBody>
                  <a:tcPr/>
                </a:tc>
                <a:tc>
                  <a:txBody>
                    <a:bodyPr/>
                    <a:lstStyle/>
                    <a:p>
                      <a:pPr algn="ctr"/>
                      <a:r>
                        <a:rPr lang="id-ID" dirty="0" smtClean="0"/>
                        <a:t>Gol.</a:t>
                      </a:r>
                      <a:r>
                        <a:rPr lang="id-ID" baseline="0" dirty="0" smtClean="0"/>
                        <a:t> III/c</a:t>
                      </a:r>
                      <a:endParaRPr lang="id-ID" dirty="0"/>
                    </a:p>
                  </a:txBody>
                  <a:tcPr/>
                </a:tc>
                <a:tc>
                  <a:txBody>
                    <a:bodyPr/>
                    <a:lstStyle/>
                    <a:p>
                      <a:pPr algn="ctr"/>
                      <a:r>
                        <a:rPr lang="id-ID" dirty="0" smtClean="0"/>
                        <a:t>200</a:t>
                      </a:r>
                      <a:endParaRPr lang="id-ID" dirty="0"/>
                    </a:p>
                  </a:txBody>
                  <a:tcPr/>
                </a:tc>
              </a:tr>
              <a:tr h="524933">
                <a:tc>
                  <a:txBody>
                    <a:bodyPr/>
                    <a:lstStyle/>
                    <a:p>
                      <a:r>
                        <a:rPr lang="id-ID" dirty="0" smtClean="0"/>
                        <a:t>4.</a:t>
                      </a:r>
                      <a:endParaRPr lang="id-ID" dirty="0"/>
                    </a:p>
                  </a:txBody>
                  <a:tcPr/>
                </a:tc>
                <a:tc>
                  <a:txBody>
                    <a:bodyPr/>
                    <a:lstStyle/>
                    <a:p>
                      <a:r>
                        <a:rPr lang="id-ID" dirty="0" smtClean="0"/>
                        <a:t>Pertama/Asisten Ahli</a:t>
                      </a:r>
                      <a:endParaRPr lang="id-ID" dirty="0"/>
                    </a:p>
                  </a:txBody>
                  <a:tcPr/>
                </a:tc>
                <a:tc>
                  <a:txBody>
                    <a:bodyPr/>
                    <a:lstStyle/>
                    <a:p>
                      <a:pPr algn="ctr"/>
                      <a:r>
                        <a:rPr lang="id-ID" dirty="0" smtClean="0"/>
                        <a:t>Gol. III/b</a:t>
                      </a:r>
                      <a:endParaRPr lang="id-ID" dirty="0"/>
                    </a:p>
                  </a:txBody>
                  <a:tcPr/>
                </a:tc>
                <a:tc>
                  <a:txBody>
                    <a:bodyPr/>
                    <a:lstStyle/>
                    <a:p>
                      <a:pPr algn="ctr"/>
                      <a:r>
                        <a:rPr lang="id-ID" dirty="0" smtClean="0"/>
                        <a:t>150</a:t>
                      </a:r>
                      <a:endParaRPr lang="id-ID" dirty="0"/>
                    </a:p>
                  </a:txBody>
                  <a:tcPr/>
                </a:tc>
              </a:tr>
              <a:tr h="524933">
                <a:tc>
                  <a:txBody>
                    <a:bodyPr/>
                    <a:lstStyle/>
                    <a:p>
                      <a:endParaRPr lang="id-ID"/>
                    </a:p>
                  </a:txBody>
                  <a:tcPr/>
                </a:tc>
                <a:tc>
                  <a:txBody>
                    <a:bodyPr/>
                    <a:lstStyle/>
                    <a:p>
                      <a:endParaRPr lang="id-ID"/>
                    </a:p>
                  </a:txBody>
                  <a:tcPr/>
                </a:tc>
                <a:tc>
                  <a:txBody>
                    <a:bodyPr/>
                    <a:lstStyle/>
                    <a:p>
                      <a:pPr algn="ctr"/>
                      <a:r>
                        <a:rPr lang="id-ID" dirty="0" smtClean="0"/>
                        <a:t>Gol. III/a</a:t>
                      </a:r>
                      <a:endParaRPr lang="id-ID" dirty="0"/>
                    </a:p>
                  </a:txBody>
                  <a:tcPr/>
                </a:tc>
                <a:tc>
                  <a:txBody>
                    <a:bodyPr/>
                    <a:lstStyle/>
                    <a:p>
                      <a:pPr algn="ctr"/>
                      <a:r>
                        <a:rPr lang="id-ID" dirty="0" smtClean="0"/>
                        <a:t>100</a:t>
                      </a:r>
                      <a:endParaRPr lang="id-ID" dirty="0"/>
                    </a:p>
                  </a:txBody>
                  <a:tcPr/>
                </a:tc>
              </a:tr>
            </a:tbl>
          </a:graphicData>
        </a:graphic>
      </p:graphicFrame>
    </p:spTree>
    <p:extLst>
      <p:ext uri="{BB962C8B-B14F-4D97-AF65-F5344CB8AC3E}">
        <p14:creationId xmlns:p14="http://schemas.microsoft.com/office/powerpoint/2010/main" val="3014164547"/>
      </p:ext>
    </p:extLst>
  </p:cSld>
  <p:clrMapOvr>
    <a:masterClrMapping/>
  </p:clrMapOvr>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18067" y="567267"/>
            <a:ext cx="4766733" cy="369332"/>
          </a:xfrm>
          <a:prstGeom prst="rect">
            <a:avLst/>
          </a:prstGeom>
          <a:noFill/>
        </p:spPr>
        <p:txBody>
          <a:bodyPr wrap="square" rtlCol="0">
            <a:spAutoFit/>
          </a:bodyPr>
          <a:lstStyle/>
          <a:p>
            <a:r>
              <a:rPr lang="id-ID" dirty="0" smtClean="0"/>
              <a:t>Cara menentukan target angka kredit</a:t>
            </a:r>
            <a:endParaRPr lang="id-ID" dirty="0"/>
          </a:p>
        </p:txBody>
      </p:sp>
      <p:sp>
        <p:nvSpPr>
          <p:cNvPr id="3" name="Rectangle 2"/>
          <p:cNvSpPr/>
          <p:nvPr/>
        </p:nvSpPr>
        <p:spPr>
          <a:xfrm>
            <a:off x="626533" y="1295400"/>
            <a:ext cx="11218334" cy="4859867"/>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4" name="TextBox 3"/>
          <p:cNvSpPr txBox="1"/>
          <p:nvPr/>
        </p:nvSpPr>
        <p:spPr>
          <a:xfrm>
            <a:off x="728133" y="1380067"/>
            <a:ext cx="10938934" cy="4801314"/>
          </a:xfrm>
          <a:prstGeom prst="rect">
            <a:avLst/>
          </a:prstGeom>
          <a:noFill/>
        </p:spPr>
        <p:txBody>
          <a:bodyPr wrap="square" rtlCol="0">
            <a:spAutoFit/>
          </a:bodyPr>
          <a:lstStyle/>
          <a:p>
            <a:r>
              <a:rPr lang="id-ID" dirty="0" smtClean="0"/>
              <a:t>Misalnya:</a:t>
            </a:r>
          </a:p>
          <a:p>
            <a:pPr marL="355600" indent="-355600">
              <a:buAutoNum type="arabicPeriod"/>
            </a:pPr>
            <a:r>
              <a:rPr lang="id-ID" dirty="0" smtClean="0"/>
              <a:t>Untuk naik pangkat dari golru III/c menjadi III/d bagi dosen dengan jabatan Lektor (200 kum)</a:t>
            </a:r>
            <a:endParaRPr lang="id-ID" dirty="0"/>
          </a:p>
          <a:p>
            <a:pPr marL="355600" indent="-355600"/>
            <a:r>
              <a:rPr lang="id-ID" dirty="0" smtClean="0"/>
              <a:t>	Kebutuhan angka kredit yang harus dicari adalah  &gt;100 kum = (300 kum  – 200 kum )</a:t>
            </a:r>
            <a:endParaRPr lang="id-ID" dirty="0"/>
          </a:p>
          <a:p>
            <a:pPr marL="355600" indent="-355600"/>
            <a:r>
              <a:rPr lang="id-ID" dirty="0" smtClean="0"/>
              <a:t>	Ukuran waktu normal untuk mendapatkan &gt;100 kum adalah 4 tahun</a:t>
            </a:r>
            <a:endParaRPr lang="id-ID" dirty="0"/>
          </a:p>
          <a:p>
            <a:pPr marL="355600" indent="-355600"/>
            <a:r>
              <a:rPr lang="id-ID" dirty="0" smtClean="0"/>
              <a:t>	Dengan demikian target 1 tahun adalah 25% x 100 kum = 25 kum</a:t>
            </a:r>
          </a:p>
          <a:p>
            <a:pPr marL="355600" indent="-355600"/>
            <a:endParaRPr lang="id-ID" dirty="0" smtClean="0"/>
          </a:p>
          <a:p>
            <a:pPr marL="355600" indent="-355600"/>
            <a:endParaRPr lang="id-ID" dirty="0"/>
          </a:p>
          <a:p>
            <a:pPr marL="355600" indent="-355600"/>
            <a:r>
              <a:rPr lang="id-ID" dirty="0" smtClean="0"/>
              <a:t>2.	Untuk naik jabatan dari Lektor (200 kum)  menjadi Lektor Kepala (400 kum)</a:t>
            </a:r>
            <a:endParaRPr lang="id-ID" dirty="0"/>
          </a:p>
          <a:p>
            <a:pPr marL="355600" indent="-355600"/>
            <a:r>
              <a:rPr lang="id-ID" dirty="0" smtClean="0"/>
              <a:t>	Kebutuhan angka kredit yang harus dicari adalah &gt;200 kum = (400 kum – 200 kum)</a:t>
            </a:r>
          </a:p>
          <a:p>
            <a:pPr marL="355600" indent="-355600"/>
            <a:r>
              <a:rPr lang="id-ID" dirty="0"/>
              <a:t>	</a:t>
            </a:r>
            <a:r>
              <a:rPr lang="id-ID" dirty="0" smtClean="0"/>
              <a:t>Ukuran waktu normal untuk mendapatkan&gt;200 kum adalah 4 tahun</a:t>
            </a:r>
          </a:p>
          <a:p>
            <a:pPr marL="355600" indent="-355600"/>
            <a:r>
              <a:rPr lang="id-ID" dirty="0"/>
              <a:t>	</a:t>
            </a:r>
            <a:r>
              <a:rPr lang="id-ID" dirty="0" smtClean="0"/>
              <a:t>Dengan demikian target 1 tahun adalah 25% x 200 kum = 50 kum</a:t>
            </a:r>
          </a:p>
          <a:p>
            <a:pPr marL="355600" indent="-355600"/>
            <a:endParaRPr lang="id-ID" dirty="0" smtClean="0"/>
          </a:p>
          <a:p>
            <a:pPr marL="355600" indent="-355600"/>
            <a:endParaRPr lang="id-ID" dirty="0"/>
          </a:p>
          <a:p>
            <a:pPr marL="355600" indent="-355600"/>
            <a:r>
              <a:rPr lang="id-ID" dirty="0" smtClean="0"/>
              <a:t>3.	Pada saat membuat SKP dosen berdasarkan hasil perhitungannya (pribadi), misalnya telah 2 tahun dalam jabatan terakhir yang diduduki dan sudah memperoleh 50 angka kredit dari 100 angka kredit yang dibutuhkan untuk kenaikan jabatan/pangkat ke jenjang berikutnya, maka sisa 50 angka kredit berikutnya yang dibuatkan sebagai target tahunan dalam SKP.</a:t>
            </a:r>
            <a:endParaRPr lang="id-ID" dirty="0"/>
          </a:p>
        </p:txBody>
      </p:sp>
    </p:spTree>
    <p:extLst>
      <p:ext uri="{BB962C8B-B14F-4D97-AF65-F5344CB8AC3E}">
        <p14:creationId xmlns:p14="http://schemas.microsoft.com/office/powerpoint/2010/main" val="3504312778"/>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4">
                                            <p:txEl>
                                              <p:pRg st="0" end="0"/>
                                            </p:txEl>
                                          </p:spTgt>
                                        </p:tgtEl>
                                        <p:attrNameLst>
                                          <p:attrName>style.visibility</p:attrName>
                                        </p:attrNameLst>
                                      </p:cBhvr>
                                      <p:to>
                                        <p:strVal val="visible"/>
                                      </p:to>
                                    </p:set>
                                    <p:animEffect transition="in" filter="fade">
                                      <p:cBhvr>
                                        <p:cTn id="17" dur="500"/>
                                        <p:tgtEl>
                                          <p:spTgt spid="4">
                                            <p:txEl>
                                              <p:pRg st="0" end="0"/>
                                            </p:txEl>
                                          </p:spTgt>
                                        </p:tgtEl>
                                      </p:cBhvr>
                                    </p:animEffect>
                                  </p:childTnLst>
                                </p:cTn>
                              </p:par>
                              <p:par>
                                <p:cTn id="18" presetID="10" presetClass="entr" presetSubtype="0" fill="hold" nodeType="withEffect">
                                  <p:stCondLst>
                                    <p:cond delay="0"/>
                                  </p:stCondLst>
                                  <p:childTnLst>
                                    <p:set>
                                      <p:cBhvr>
                                        <p:cTn id="19" dur="1" fill="hold">
                                          <p:stCondLst>
                                            <p:cond delay="0"/>
                                          </p:stCondLst>
                                        </p:cTn>
                                        <p:tgtEl>
                                          <p:spTgt spid="4">
                                            <p:txEl>
                                              <p:pRg st="1" end="1"/>
                                            </p:txEl>
                                          </p:spTgt>
                                        </p:tgtEl>
                                        <p:attrNameLst>
                                          <p:attrName>style.visibility</p:attrName>
                                        </p:attrNameLst>
                                      </p:cBhvr>
                                      <p:to>
                                        <p:strVal val="visible"/>
                                      </p:to>
                                    </p:set>
                                    <p:animEffect transition="in" filter="fade">
                                      <p:cBhvr>
                                        <p:cTn id="20" dur="500"/>
                                        <p:tgtEl>
                                          <p:spTgt spid="4">
                                            <p:txEl>
                                              <p:pRg st="1" end="1"/>
                                            </p:txEl>
                                          </p:spTgt>
                                        </p:tgtEl>
                                      </p:cBhvr>
                                    </p:animEffect>
                                  </p:childTnLst>
                                </p:cTn>
                              </p:par>
                              <p:par>
                                <p:cTn id="21" presetID="10" presetClass="entr" presetSubtype="0" fill="hold" nodeType="withEffect">
                                  <p:stCondLst>
                                    <p:cond delay="0"/>
                                  </p:stCondLst>
                                  <p:childTnLst>
                                    <p:set>
                                      <p:cBhvr>
                                        <p:cTn id="22" dur="1" fill="hold">
                                          <p:stCondLst>
                                            <p:cond delay="0"/>
                                          </p:stCondLst>
                                        </p:cTn>
                                        <p:tgtEl>
                                          <p:spTgt spid="4">
                                            <p:txEl>
                                              <p:pRg st="2" end="2"/>
                                            </p:txEl>
                                          </p:spTgt>
                                        </p:tgtEl>
                                        <p:attrNameLst>
                                          <p:attrName>style.visibility</p:attrName>
                                        </p:attrNameLst>
                                      </p:cBhvr>
                                      <p:to>
                                        <p:strVal val="visible"/>
                                      </p:to>
                                    </p:set>
                                    <p:animEffect transition="in" filter="fade">
                                      <p:cBhvr>
                                        <p:cTn id="23" dur="500"/>
                                        <p:tgtEl>
                                          <p:spTgt spid="4">
                                            <p:txEl>
                                              <p:pRg st="2" end="2"/>
                                            </p:txEl>
                                          </p:spTgt>
                                        </p:tgtEl>
                                      </p:cBhvr>
                                    </p:animEffect>
                                  </p:childTnLst>
                                </p:cTn>
                              </p:par>
                              <p:par>
                                <p:cTn id="24" presetID="10" presetClass="entr" presetSubtype="0" fill="hold" nodeType="withEffect">
                                  <p:stCondLst>
                                    <p:cond delay="0"/>
                                  </p:stCondLst>
                                  <p:childTnLst>
                                    <p:set>
                                      <p:cBhvr>
                                        <p:cTn id="25" dur="1" fill="hold">
                                          <p:stCondLst>
                                            <p:cond delay="0"/>
                                          </p:stCondLst>
                                        </p:cTn>
                                        <p:tgtEl>
                                          <p:spTgt spid="4">
                                            <p:txEl>
                                              <p:pRg st="3" end="3"/>
                                            </p:txEl>
                                          </p:spTgt>
                                        </p:tgtEl>
                                        <p:attrNameLst>
                                          <p:attrName>style.visibility</p:attrName>
                                        </p:attrNameLst>
                                      </p:cBhvr>
                                      <p:to>
                                        <p:strVal val="visible"/>
                                      </p:to>
                                    </p:set>
                                    <p:animEffect transition="in" filter="fade">
                                      <p:cBhvr>
                                        <p:cTn id="26" dur="500"/>
                                        <p:tgtEl>
                                          <p:spTgt spid="4">
                                            <p:txEl>
                                              <p:pRg st="3" end="3"/>
                                            </p:txEl>
                                          </p:spTgt>
                                        </p:tgtEl>
                                      </p:cBhvr>
                                    </p:animEffect>
                                  </p:childTnLst>
                                </p:cTn>
                              </p:par>
                              <p:par>
                                <p:cTn id="27" presetID="10" presetClass="entr" presetSubtype="0" fill="hold" nodeType="withEffect">
                                  <p:stCondLst>
                                    <p:cond delay="0"/>
                                  </p:stCondLst>
                                  <p:childTnLst>
                                    <p:set>
                                      <p:cBhvr>
                                        <p:cTn id="28" dur="1" fill="hold">
                                          <p:stCondLst>
                                            <p:cond delay="0"/>
                                          </p:stCondLst>
                                        </p:cTn>
                                        <p:tgtEl>
                                          <p:spTgt spid="4">
                                            <p:txEl>
                                              <p:pRg st="4" end="4"/>
                                            </p:txEl>
                                          </p:spTgt>
                                        </p:tgtEl>
                                        <p:attrNameLst>
                                          <p:attrName>style.visibility</p:attrName>
                                        </p:attrNameLst>
                                      </p:cBhvr>
                                      <p:to>
                                        <p:strVal val="visible"/>
                                      </p:to>
                                    </p:set>
                                    <p:animEffect transition="in" filter="fade">
                                      <p:cBhvr>
                                        <p:cTn id="29" dur="500"/>
                                        <p:tgtEl>
                                          <p:spTgt spid="4">
                                            <p:txEl>
                                              <p:pRg st="4" end="4"/>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10" presetClass="entr" presetSubtype="0" fill="hold" nodeType="clickEffect">
                                  <p:stCondLst>
                                    <p:cond delay="0"/>
                                  </p:stCondLst>
                                  <p:childTnLst>
                                    <p:set>
                                      <p:cBhvr>
                                        <p:cTn id="33" dur="1" fill="hold">
                                          <p:stCondLst>
                                            <p:cond delay="0"/>
                                          </p:stCondLst>
                                        </p:cTn>
                                        <p:tgtEl>
                                          <p:spTgt spid="4">
                                            <p:txEl>
                                              <p:pRg st="7" end="7"/>
                                            </p:txEl>
                                          </p:spTgt>
                                        </p:tgtEl>
                                        <p:attrNameLst>
                                          <p:attrName>style.visibility</p:attrName>
                                        </p:attrNameLst>
                                      </p:cBhvr>
                                      <p:to>
                                        <p:strVal val="visible"/>
                                      </p:to>
                                    </p:set>
                                    <p:animEffect transition="in" filter="fade">
                                      <p:cBhvr>
                                        <p:cTn id="34" dur="500"/>
                                        <p:tgtEl>
                                          <p:spTgt spid="4">
                                            <p:txEl>
                                              <p:pRg st="7" end="7"/>
                                            </p:txEl>
                                          </p:spTgt>
                                        </p:tgtEl>
                                      </p:cBhvr>
                                    </p:animEffect>
                                  </p:childTnLst>
                                </p:cTn>
                              </p:par>
                              <p:par>
                                <p:cTn id="35" presetID="10" presetClass="entr" presetSubtype="0" fill="hold" nodeType="withEffect">
                                  <p:stCondLst>
                                    <p:cond delay="0"/>
                                  </p:stCondLst>
                                  <p:childTnLst>
                                    <p:set>
                                      <p:cBhvr>
                                        <p:cTn id="36" dur="1" fill="hold">
                                          <p:stCondLst>
                                            <p:cond delay="0"/>
                                          </p:stCondLst>
                                        </p:cTn>
                                        <p:tgtEl>
                                          <p:spTgt spid="4">
                                            <p:txEl>
                                              <p:pRg st="8" end="8"/>
                                            </p:txEl>
                                          </p:spTgt>
                                        </p:tgtEl>
                                        <p:attrNameLst>
                                          <p:attrName>style.visibility</p:attrName>
                                        </p:attrNameLst>
                                      </p:cBhvr>
                                      <p:to>
                                        <p:strVal val="visible"/>
                                      </p:to>
                                    </p:set>
                                    <p:animEffect transition="in" filter="fade">
                                      <p:cBhvr>
                                        <p:cTn id="37" dur="500"/>
                                        <p:tgtEl>
                                          <p:spTgt spid="4">
                                            <p:txEl>
                                              <p:pRg st="8" end="8"/>
                                            </p:txEl>
                                          </p:spTgt>
                                        </p:tgtEl>
                                      </p:cBhvr>
                                    </p:animEffect>
                                  </p:childTnLst>
                                </p:cTn>
                              </p:par>
                              <p:par>
                                <p:cTn id="38" presetID="10" presetClass="entr" presetSubtype="0" fill="hold" nodeType="withEffect">
                                  <p:stCondLst>
                                    <p:cond delay="0"/>
                                  </p:stCondLst>
                                  <p:childTnLst>
                                    <p:set>
                                      <p:cBhvr>
                                        <p:cTn id="39" dur="1" fill="hold">
                                          <p:stCondLst>
                                            <p:cond delay="0"/>
                                          </p:stCondLst>
                                        </p:cTn>
                                        <p:tgtEl>
                                          <p:spTgt spid="4">
                                            <p:txEl>
                                              <p:pRg st="9" end="9"/>
                                            </p:txEl>
                                          </p:spTgt>
                                        </p:tgtEl>
                                        <p:attrNameLst>
                                          <p:attrName>style.visibility</p:attrName>
                                        </p:attrNameLst>
                                      </p:cBhvr>
                                      <p:to>
                                        <p:strVal val="visible"/>
                                      </p:to>
                                    </p:set>
                                    <p:animEffect transition="in" filter="fade">
                                      <p:cBhvr>
                                        <p:cTn id="40" dur="500"/>
                                        <p:tgtEl>
                                          <p:spTgt spid="4">
                                            <p:txEl>
                                              <p:pRg st="9" end="9"/>
                                            </p:txEl>
                                          </p:spTgt>
                                        </p:tgtEl>
                                      </p:cBhvr>
                                    </p:animEffect>
                                  </p:childTnLst>
                                </p:cTn>
                              </p:par>
                              <p:par>
                                <p:cTn id="41" presetID="10" presetClass="entr" presetSubtype="0" fill="hold" nodeType="withEffect">
                                  <p:stCondLst>
                                    <p:cond delay="0"/>
                                  </p:stCondLst>
                                  <p:childTnLst>
                                    <p:set>
                                      <p:cBhvr>
                                        <p:cTn id="42" dur="1" fill="hold">
                                          <p:stCondLst>
                                            <p:cond delay="0"/>
                                          </p:stCondLst>
                                        </p:cTn>
                                        <p:tgtEl>
                                          <p:spTgt spid="4">
                                            <p:txEl>
                                              <p:pRg st="10" end="10"/>
                                            </p:txEl>
                                          </p:spTgt>
                                        </p:tgtEl>
                                        <p:attrNameLst>
                                          <p:attrName>style.visibility</p:attrName>
                                        </p:attrNameLst>
                                      </p:cBhvr>
                                      <p:to>
                                        <p:strVal val="visible"/>
                                      </p:to>
                                    </p:set>
                                    <p:animEffect transition="in" filter="fade">
                                      <p:cBhvr>
                                        <p:cTn id="43" dur="500"/>
                                        <p:tgtEl>
                                          <p:spTgt spid="4">
                                            <p:txEl>
                                              <p:pRg st="10" end="10"/>
                                            </p:txEl>
                                          </p:spTgt>
                                        </p:tgtEl>
                                      </p:cBhvr>
                                    </p:animEffect>
                                  </p:childTnLst>
                                </p:cTn>
                              </p:par>
                            </p:childTnLst>
                          </p:cTn>
                        </p:par>
                      </p:childTnLst>
                    </p:cTn>
                  </p:par>
                  <p:par>
                    <p:cTn id="44" fill="hold">
                      <p:stCondLst>
                        <p:cond delay="indefinite"/>
                      </p:stCondLst>
                      <p:childTnLst>
                        <p:par>
                          <p:cTn id="45" fill="hold">
                            <p:stCondLst>
                              <p:cond delay="0"/>
                            </p:stCondLst>
                            <p:childTnLst>
                              <p:par>
                                <p:cTn id="46" presetID="10" presetClass="entr" presetSubtype="0" fill="hold" nodeType="clickEffect">
                                  <p:stCondLst>
                                    <p:cond delay="0"/>
                                  </p:stCondLst>
                                  <p:childTnLst>
                                    <p:set>
                                      <p:cBhvr>
                                        <p:cTn id="47" dur="1" fill="hold">
                                          <p:stCondLst>
                                            <p:cond delay="0"/>
                                          </p:stCondLst>
                                        </p:cTn>
                                        <p:tgtEl>
                                          <p:spTgt spid="4">
                                            <p:txEl>
                                              <p:pRg st="13" end="13"/>
                                            </p:txEl>
                                          </p:spTgt>
                                        </p:tgtEl>
                                        <p:attrNameLst>
                                          <p:attrName>style.visibility</p:attrName>
                                        </p:attrNameLst>
                                      </p:cBhvr>
                                      <p:to>
                                        <p:strVal val="visible"/>
                                      </p:to>
                                    </p:set>
                                    <p:animEffect transition="in" filter="fade">
                                      <p:cBhvr>
                                        <p:cTn id="48" dur="500"/>
                                        <p:tgtEl>
                                          <p:spTgt spid="4">
                                            <p:txEl>
                                              <p:pRg st="13" end="1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019808" y="1577989"/>
            <a:ext cx="10255808" cy="830997"/>
          </a:xfrm>
          <a:prstGeom prst="rect">
            <a:avLst/>
          </a:prstGeom>
          <a:noFill/>
        </p:spPr>
        <p:txBody>
          <a:bodyPr wrap="square" rtlCol="0">
            <a:spAutoFit/>
          </a:bodyPr>
          <a:lstStyle/>
          <a:p>
            <a:pPr algn="ctr"/>
            <a:r>
              <a:rPr lang="en-US" sz="2400" b="1" dirty="0" smtClean="0"/>
              <a:t>HAL-HAL YANG PERLU DIPERHATIKAN DALAM </a:t>
            </a:r>
          </a:p>
          <a:p>
            <a:pPr algn="ctr"/>
            <a:r>
              <a:rPr lang="en-US" sz="2400" b="1" dirty="0" smtClean="0"/>
              <a:t>MEMBUAT TARGET ANGKA KREDIT DALAM SKP</a:t>
            </a:r>
            <a:endParaRPr lang="en-US" sz="2400" b="1" dirty="0"/>
          </a:p>
        </p:txBody>
      </p:sp>
    </p:spTree>
    <p:extLst>
      <p:ext uri="{BB962C8B-B14F-4D97-AF65-F5344CB8AC3E}">
        <p14:creationId xmlns:p14="http://schemas.microsoft.com/office/powerpoint/2010/main" val="1398302331"/>
      </p:ext>
    </p:extLst>
  </p:cSld>
  <p:clrMapOvr>
    <a:masterClrMapping/>
  </p:clrMapOvr>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2113718508"/>
              </p:ext>
            </p:extLst>
          </p:nvPr>
        </p:nvGraphicFramePr>
        <p:xfrm>
          <a:off x="1654258" y="1709534"/>
          <a:ext cx="8844410" cy="4359024"/>
        </p:xfrm>
        <a:graphic>
          <a:graphicData uri="http://schemas.openxmlformats.org/drawingml/2006/table">
            <a:tbl>
              <a:tblPr firstRow="1" bandRow="1">
                <a:tableStyleId>{5C22544A-7EE6-4342-B048-85BDC9FD1C3A}</a:tableStyleId>
              </a:tblPr>
              <a:tblGrid>
                <a:gridCol w="664307"/>
                <a:gridCol w="1367692"/>
                <a:gridCol w="1576103"/>
                <a:gridCol w="1146257"/>
                <a:gridCol w="1107179"/>
                <a:gridCol w="1821729"/>
                <a:gridCol w="1161143"/>
              </a:tblGrid>
              <a:tr h="580986">
                <a:tc rowSpan="2">
                  <a:txBody>
                    <a:bodyPr/>
                    <a:lstStyle/>
                    <a:p>
                      <a:r>
                        <a:rPr lang="en-US" b="0" dirty="0" smtClean="0"/>
                        <a:t>No</a:t>
                      </a:r>
                      <a:endParaRPr lang="en-US" b="0" dirty="0"/>
                    </a:p>
                  </a:txBody>
                  <a:tcPr marL="121920" marR="121920"/>
                </a:tc>
                <a:tc rowSpan="2">
                  <a:txBody>
                    <a:bodyPr/>
                    <a:lstStyle/>
                    <a:p>
                      <a:r>
                        <a:rPr lang="en-US" b="0" dirty="0" err="1" smtClean="0"/>
                        <a:t>Jabatan</a:t>
                      </a:r>
                      <a:endParaRPr lang="en-US" b="0" dirty="0"/>
                    </a:p>
                  </a:txBody>
                  <a:tcPr marL="121920" marR="121920"/>
                </a:tc>
                <a:tc rowSpan="2">
                  <a:txBody>
                    <a:bodyPr/>
                    <a:lstStyle/>
                    <a:p>
                      <a:r>
                        <a:rPr lang="en-US" b="0" dirty="0" err="1" smtClean="0"/>
                        <a:t>Kualifikasi</a:t>
                      </a:r>
                      <a:endParaRPr lang="en-US" b="0" dirty="0" smtClean="0"/>
                    </a:p>
                    <a:p>
                      <a:r>
                        <a:rPr lang="en-US" b="0" dirty="0" err="1" smtClean="0"/>
                        <a:t>Akademik</a:t>
                      </a:r>
                      <a:endParaRPr lang="en-US" b="0" dirty="0"/>
                    </a:p>
                  </a:txBody>
                  <a:tcPr marL="121920" marR="121920"/>
                </a:tc>
                <a:tc gridSpan="3">
                  <a:txBody>
                    <a:bodyPr/>
                    <a:lstStyle/>
                    <a:p>
                      <a:r>
                        <a:rPr lang="en-US" b="0" dirty="0" err="1" smtClean="0"/>
                        <a:t>Unsur</a:t>
                      </a:r>
                      <a:r>
                        <a:rPr lang="en-US" b="0" dirty="0" smtClean="0"/>
                        <a:t> </a:t>
                      </a:r>
                      <a:r>
                        <a:rPr lang="en-US" b="0" dirty="0" err="1" smtClean="0"/>
                        <a:t>Utama</a:t>
                      </a:r>
                      <a:endParaRPr lang="en-US" b="0" dirty="0"/>
                    </a:p>
                  </a:txBody>
                  <a:tcPr marL="121920" marR="121920">
                    <a:lnT w="12700" cmpd="sng">
                      <a:noFill/>
                    </a:lnT>
                  </a:tcPr>
                </a:tc>
                <a:tc hMerge="1">
                  <a:txBody>
                    <a:bodyPr/>
                    <a:lstStyle/>
                    <a:p>
                      <a:endParaRPr lang="en-US" b="0" dirty="0"/>
                    </a:p>
                  </a:txBody>
                  <a:tcPr/>
                </a:tc>
                <a:tc hMerge="1">
                  <a:txBody>
                    <a:bodyPr/>
                    <a:lstStyle/>
                    <a:p>
                      <a:endParaRPr lang="en-US" b="0" dirty="0"/>
                    </a:p>
                  </a:txBody>
                  <a:tcPr/>
                </a:tc>
                <a:tc rowSpan="2">
                  <a:txBody>
                    <a:bodyPr/>
                    <a:lstStyle/>
                    <a:p>
                      <a:r>
                        <a:rPr lang="en-US" b="0" dirty="0" err="1" smtClean="0"/>
                        <a:t>Unsur</a:t>
                      </a:r>
                      <a:endParaRPr lang="en-US" b="0" dirty="0" smtClean="0"/>
                    </a:p>
                    <a:p>
                      <a:r>
                        <a:rPr lang="en-US" b="0" dirty="0" err="1" smtClean="0"/>
                        <a:t>Penun-jang</a:t>
                      </a:r>
                      <a:endParaRPr lang="en-US" b="0" dirty="0"/>
                    </a:p>
                  </a:txBody>
                  <a:tcPr marL="121920" marR="121920"/>
                </a:tc>
              </a:tr>
              <a:tr h="580986">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r>
                        <a:rPr lang="en-US" dirty="0" err="1" smtClean="0"/>
                        <a:t>Laksdik</a:t>
                      </a:r>
                      <a:endParaRPr lang="en-US" dirty="0"/>
                    </a:p>
                  </a:txBody>
                  <a:tcPr marL="121920" marR="121920"/>
                </a:tc>
                <a:tc>
                  <a:txBody>
                    <a:bodyPr/>
                    <a:lstStyle/>
                    <a:p>
                      <a:r>
                        <a:rPr lang="en-US" dirty="0" err="1" smtClean="0"/>
                        <a:t>Lakslit</a:t>
                      </a:r>
                      <a:endParaRPr lang="en-US" dirty="0"/>
                    </a:p>
                  </a:txBody>
                  <a:tcPr marL="121920" marR="121920"/>
                </a:tc>
                <a:tc>
                  <a:txBody>
                    <a:bodyPr/>
                    <a:lstStyle/>
                    <a:p>
                      <a:r>
                        <a:rPr lang="en-US" dirty="0" err="1" smtClean="0"/>
                        <a:t>Laksabdimas</a:t>
                      </a:r>
                      <a:endParaRPr lang="en-US" dirty="0"/>
                    </a:p>
                  </a:txBody>
                  <a:tcPr marL="121920" marR="121920"/>
                </a:tc>
                <a:tc vMerge="1">
                  <a:txBody>
                    <a:bodyPr/>
                    <a:lstStyle/>
                    <a:p>
                      <a:endParaRPr lang="en-US"/>
                    </a:p>
                  </a:txBody>
                  <a:tcPr/>
                </a:tc>
              </a:tr>
              <a:tr h="799263">
                <a:tc>
                  <a:txBody>
                    <a:bodyPr/>
                    <a:lstStyle/>
                    <a:p>
                      <a:r>
                        <a:rPr lang="en-US" dirty="0" smtClean="0"/>
                        <a:t>1</a:t>
                      </a:r>
                      <a:endParaRPr lang="en-US" dirty="0"/>
                    </a:p>
                  </a:txBody>
                  <a:tcPr marL="121920" marR="121920"/>
                </a:tc>
                <a:tc>
                  <a:txBody>
                    <a:bodyPr/>
                    <a:lstStyle/>
                    <a:p>
                      <a:r>
                        <a:rPr lang="en-US" dirty="0" err="1" smtClean="0"/>
                        <a:t>Asisten</a:t>
                      </a:r>
                      <a:r>
                        <a:rPr lang="en-US" dirty="0" smtClean="0"/>
                        <a:t> </a:t>
                      </a:r>
                      <a:r>
                        <a:rPr lang="en-US" dirty="0" err="1" smtClean="0"/>
                        <a:t>Ahli</a:t>
                      </a:r>
                      <a:endParaRPr lang="en-US" dirty="0"/>
                    </a:p>
                  </a:txBody>
                  <a:tcPr marL="121920" marR="121920"/>
                </a:tc>
                <a:tc>
                  <a:txBody>
                    <a:bodyPr/>
                    <a:lstStyle/>
                    <a:p>
                      <a:r>
                        <a:rPr lang="en-US" dirty="0" smtClean="0"/>
                        <a:t>Magister</a:t>
                      </a:r>
                      <a:endParaRPr lang="en-US" dirty="0"/>
                    </a:p>
                  </a:txBody>
                  <a:tcPr marL="121920" marR="121920"/>
                </a:tc>
                <a:tc>
                  <a:txBody>
                    <a:bodyPr/>
                    <a:lstStyle/>
                    <a:p>
                      <a:r>
                        <a:rPr lang="en-US" dirty="0" smtClean="0"/>
                        <a:t>≥</a:t>
                      </a:r>
                      <a:r>
                        <a:rPr lang="en-US" baseline="0" dirty="0" smtClean="0"/>
                        <a:t> 55%</a:t>
                      </a:r>
                      <a:endParaRPr lang="en-US" dirty="0"/>
                    </a:p>
                  </a:txBody>
                  <a:tcPr marL="121920" marR="121920"/>
                </a:tc>
                <a:tc>
                  <a:txBody>
                    <a:bodyPr/>
                    <a:lstStyle/>
                    <a:p>
                      <a:r>
                        <a:rPr lang="en-US" dirty="0" smtClean="0"/>
                        <a:t>≥25%</a:t>
                      </a:r>
                      <a:endParaRPr lang="en-US" dirty="0"/>
                    </a:p>
                  </a:txBody>
                  <a:tcPr marL="121920" marR="121920"/>
                </a:tc>
                <a:tc>
                  <a:txBody>
                    <a:bodyPr/>
                    <a:lstStyle/>
                    <a:p>
                      <a:r>
                        <a:rPr lang="en-US" dirty="0" smtClean="0"/>
                        <a:t>≤10%</a:t>
                      </a:r>
                      <a:endParaRPr lang="en-US" dirty="0"/>
                    </a:p>
                  </a:txBody>
                  <a:tcPr marL="121920" marR="121920"/>
                </a:tc>
                <a:tc>
                  <a:txBody>
                    <a:bodyPr/>
                    <a:lstStyle/>
                    <a:p>
                      <a:r>
                        <a:rPr lang="en-US" dirty="0" smtClean="0"/>
                        <a:t>≤ 10%</a:t>
                      </a:r>
                      <a:endParaRPr lang="en-US" dirty="0"/>
                    </a:p>
                  </a:txBody>
                  <a:tcPr marL="121920" marR="121920"/>
                </a:tc>
              </a:tr>
              <a:tr h="799263">
                <a:tc>
                  <a:txBody>
                    <a:bodyPr/>
                    <a:lstStyle/>
                    <a:p>
                      <a:r>
                        <a:rPr lang="en-US" dirty="0" smtClean="0"/>
                        <a:t>2</a:t>
                      </a:r>
                      <a:endParaRPr lang="en-US" dirty="0"/>
                    </a:p>
                  </a:txBody>
                  <a:tcPr marL="121920" marR="121920"/>
                </a:tc>
                <a:tc>
                  <a:txBody>
                    <a:bodyPr/>
                    <a:lstStyle/>
                    <a:p>
                      <a:r>
                        <a:rPr lang="en-US" dirty="0" err="1" smtClean="0"/>
                        <a:t>Lektor</a:t>
                      </a:r>
                      <a:endParaRPr lang="en-US" dirty="0"/>
                    </a:p>
                  </a:txBody>
                  <a:tcPr marL="121920" marR="121920"/>
                </a:tc>
                <a:tc>
                  <a:txBody>
                    <a:bodyPr/>
                    <a:lstStyle/>
                    <a:p>
                      <a:r>
                        <a:rPr lang="en-US" dirty="0" smtClean="0"/>
                        <a:t>Magister</a:t>
                      </a:r>
                      <a:endParaRPr lang="en-US" dirty="0"/>
                    </a:p>
                  </a:txBody>
                  <a:tcPr marL="121920" marR="121920"/>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a:t>
                      </a:r>
                      <a:r>
                        <a:rPr lang="en-US" baseline="0" dirty="0" smtClean="0"/>
                        <a:t> 45%</a:t>
                      </a:r>
                      <a:endParaRPr lang="en-US" dirty="0" smtClean="0"/>
                    </a:p>
                    <a:p>
                      <a:endParaRPr lang="en-US" dirty="0"/>
                    </a:p>
                  </a:txBody>
                  <a:tcPr marL="121920" marR="121920"/>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a:t>
                      </a:r>
                      <a:r>
                        <a:rPr lang="en-US" baseline="0" dirty="0" smtClean="0"/>
                        <a:t> </a:t>
                      </a:r>
                      <a:r>
                        <a:rPr lang="en-US" baseline="0" dirty="0" smtClean="0"/>
                        <a:t>35</a:t>
                      </a:r>
                      <a:r>
                        <a:rPr lang="en-US" baseline="0" dirty="0" smtClean="0"/>
                        <a:t>%</a:t>
                      </a:r>
                      <a:endParaRPr lang="en-US" dirty="0" smtClean="0"/>
                    </a:p>
                  </a:txBody>
                  <a:tcPr marL="121920" marR="121920"/>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≤10%</a:t>
                      </a:r>
                    </a:p>
                    <a:p>
                      <a:endParaRPr lang="en-US" dirty="0"/>
                    </a:p>
                  </a:txBody>
                  <a:tcPr marL="121920" marR="121920"/>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≤10%</a:t>
                      </a:r>
                    </a:p>
                    <a:p>
                      <a:endParaRPr lang="en-US" dirty="0"/>
                    </a:p>
                  </a:txBody>
                  <a:tcPr marL="121920" marR="121920"/>
                </a:tc>
              </a:tr>
              <a:tr h="799263">
                <a:tc>
                  <a:txBody>
                    <a:bodyPr/>
                    <a:lstStyle/>
                    <a:p>
                      <a:r>
                        <a:rPr lang="en-US" dirty="0" smtClean="0"/>
                        <a:t>3</a:t>
                      </a:r>
                      <a:endParaRPr lang="en-US" dirty="0"/>
                    </a:p>
                  </a:txBody>
                  <a:tcPr marL="121920" marR="121920"/>
                </a:tc>
                <a:tc>
                  <a:txBody>
                    <a:bodyPr/>
                    <a:lstStyle/>
                    <a:p>
                      <a:r>
                        <a:rPr lang="en-US" dirty="0" err="1" smtClean="0"/>
                        <a:t>Lektor</a:t>
                      </a:r>
                      <a:endParaRPr lang="en-US" dirty="0" smtClean="0"/>
                    </a:p>
                    <a:p>
                      <a:r>
                        <a:rPr lang="en-US" dirty="0" err="1" smtClean="0"/>
                        <a:t>Kepala</a:t>
                      </a:r>
                      <a:endParaRPr lang="en-US" dirty="0"/>
                    </a:p>
                  </a:txBody>
                  <a:tcPr marL="121920" marR="121920"/>
                </a:tc>
                <a:tc>
                  <a:txBody>
                    <a:bodyPr/>
                    <a:lstStyle/>
                    <a:p>
                      <a:r>
                        <a:rPr lang="en-US" dirty="0" smtClean="0"/>
                        <a:t>Magister/</a:t>
                      </a:r>
                    </a:p>
                    <a:p>
                      <a:r>
                        <a:rPr lang="en-US" dirty="0" err="1" smtClean="0"/>
                        <a:t>Doktor</a:t>
                      </a:r>
                      <a:endParaRPr lang="en-US" dirty="0"/>
                    </a:p>
                  </a:txBody>
                  <a:tcPr marL="121920" marR="121920"/>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a:t>
                      </a:r>
                      <a:r>
                        <a:rPr lang="en-US" baseline="0" dirty="0" smtClean="0"/>
                        <a:t> 40%</a:t>
                      </a:r>
                      <a:endParaRPr lang="en-US" dirty="0" smtClean="0"/>
                    </a:p>
                    <a:p>
                      <a:endParaRPr lang="en-US" dirty="0"/>
                    </a:p>
                  </a:txBody>
                  <a:tcPr marL="121920" marR="121920"/>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a:t>
                      </a:r>
                      <a:r>
                        <a:rPr lang="en-US" baseline="0" dirty="0" smtClean="0"/>
                        <a:t> 40%</a:t>
                      </a:r>
                      <a:endParaRPr lang="en-US" dirty="0" smtClean="0"/>
                    </a:p>
                  </a:txBody>
                  <a:tcPr marL="121920" marR="121920"/>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≤10%</a:t>
                      </a:r>
                    </a:p>
                    <a:p>
                      <a:endParaRPr lang="en-US" dirty="0"/>
                    </a:p>
                  </a:txBody>
                  <a:tcPr marL="121920" marR="121920"/>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≤10%</a:t>
                      </a:r>
                    </a:p>
                    <a:p>
                      <a:endParaRPr lang="en-US" dirty="0"/>
                    </a:p>
                  </a:txBody>
                  <a:tcPr marL="121920" marR="121920"/>
                </a:tc>
              </a:tr>
              <a:tr h="799263">
                <a:tc>
                  <a:txBody>
                    <a:bodyPr/>
                    <a:lstStyle/>
                    <a:p>
                      <a:r>
                        <a:rPr lang="en-US" dirty="0" smtClean="0"/>
                        <a:t>4</a:t>
                      </a:r>
                      <a:endParaRPr lang="en-US" dirty="0"/>
                    </a:p>
                  </a:txBody>
                  <a:tcPr marL="121920" marR="121920"/>
                </a:tc>
                <a:tc>
                  <a:txBody>
                    <a:bodyPr/>
                    <a:lstStyle/>
                    <a:p>
                      <a:r>
                        <a:rPr lang="en-US" dirty="0" err="1" smtClean="0"/>
                        <a:t>Profesor</a:t>
                      </a:r>
                      <a:endParaRPr lang="en-US" dirty="0"/>
                    </a:p>
                  </a:txBody>
                  <a:tcPr marL="121920" marR="121920"/>
                </a:tc>
                <a:tc>
                  <a:txBody>
                    <a:bodyPr/>
                    <a:lstStyle/>
                    <a:p>
                      <a:r>
                        <a:rPr lang="en-US" dirty="0" err="1" smtClean="0"/>
                        <a:t>Doktor</a:t>
                      </a:r>
                      <a:endParaRPr lang="en-US" dirty="0"/>
                    </a:p>
                  </a:txBody>
                  <a:tcPr marL="121920" marR="121920"/>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a:t>
                      </a:r>
                      <a:r>
                        <a:rPr lang="en-US" baseline="0" dirty="0" smtClean="0"/>
                        <a:t> 35%</a:t>
                      </a:r>
                      <a:endParaRPr lang="en-US" dirty="0" smtClean="0"/>
                    </a:p>
                    <a:p>
                      <a:endParaRPr lang="en-US" dirty="0"/>
                    </a:p>
                  </a:txBody>
                  <a:tcPr marL="121920" marR="121920"/>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a:t>
                      </a:r>
                      <a:r>
                        <a:rPr lang="en-US" baseline="0" dirty="0" smtClean="0"/>
                        <a:t> </a:t>
                      </a:r>
                      <a:r>
                        <a:rPr lang="en-US" baseline="0" dirty="0" smtClean="0"/>
                        <a:t>45</a:t>
                      </a:r>
                      <a:r>
                        <a:rPr lang="en-US" baseline="0" dirty="0" smtClean="0"/>
                        <a:t>%</a:t>
                      </a:r>
                      <a:endParaRPr lang="en-US" dirty="0" smtClean="0"/>
                    </a:p>
                  </a:txBody>
                  <a:tcPr marL="121920" marR="121920"/>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≤10%</a:t>
                      </a:r>
                    </a:p>
                    <a:p>
                      <a:endParaRPr lang="en-US" dirty="0"/>
                    </a:p>
                  </a:txBody>
                  <a:tcPr marL="121920" marR="121920"/>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≤10%</a:t>
                      </a:r>
                    </a:p>
                    <a:p>
                      <a:endParaRPr lang="en-US" dirty="0"/>
                    </a:p>
                  </a:txBody>
                  <a:tcPr marL="121920" marR="121920"/>
                </a:tc>
              </a:tr>
            </a:tbl>
          </a:graphicData>
        </a:graphic>
      </p:graphicFrame>
      <p:sp>
        <p:nvSpPr>
          <p:cNvPr id="5" name="TextBox 4"/>
          <p:cNvSpPr txBox="1"/>
          <p:nvPr/>
        </p:nvSpPr>
        <p:spPr>
          <a:xfrm>
            <a:off x="1654258" y="1021610"/>
            <a:ext cx="8844409" cy="369332"/>
          </a:xfrm>
          <a:prstGeom prst="rect">
            <a:avLst/>
          </a:prstGeom>
          <a:noFill/>
        </p:spPr>
        <p:txBody>
          <a:bodyPr wrap="square" rtlCol="0">
            <a:spAutoFit/>
          </a:bodyPr>
          <a:lstStyle/>
          <a:p>
            <a:pPr algn="ctr"/>
            <a:r>
              <a:rPr lang="en-US" dirty="0" smtClean="0"/>
              <a:t>TABEL DISTRIBUSI UNSUR UTAMA DAN UNSUR PENUNJANG</a:t>
            </a:r>
            <a:endParaRPr lang="en-US" dirty="0"/>
          </a:p>
        </p:txBody>
      </p:sp>
    </p:spTree>
    <p:extLst>
      <p:ext uri="{BB962C8B-B14F-4D97-AF65-F5344CB8AC3E}">
        <p14:creationId xmlns:p14="http://schemas.microsoft.com/office/powerpoint/2010/main" val="2847640641"/>
      </p:ext>
    </p:extLst>
  </p:cSld>
  <p:clrMapOvr>
    <a:masterClrMapping/>
  </p:clrMapOvr>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3073592648"/>
              </p:ext>
            </p:extLst>
          </p:nvPr>
        </p:nvGraphicFramePr>
        <p:xfrm>
          <a:off x="893747" y="1305445"/>
          <a:ext cx="10160494" cy="4275167"/>
        </p:xfrm>
        <a:graphic>
          <a:graphicData uri="http://schemas.openxmlformats.org/drawingml/2006/table">
            <a:tbl>
              <a:tblPr firstRow="1" bandRow="1">
                <a:tableStyleId>{5C22544A-7EE6-4342-B048-85BDC9FD1C3A}</a:tableStyleId>
              </a:tblPr>
              <a:tblGrid>
                <a:gridCol w="893747"/>
                <a:gridCol w="1508248"/>
                <a:gridCol w="2394125"/>
                <a:gridCol w="1907615"/>
                <a:gridCol w="1668635"/>
                <a:gridCol w="1788124"/>
              </a:tblGrid>
              <a:tr h="445944">
                <a:tc rowSpan="2">
                  <a:txBody>
                    <a:bodyPr/>
                    <a:lstStyle/>
                    <a:p>
                      <a:pPr algn="ctr"/>
                      <a:endParaRPr lang="en-US" dirty="0" smtClean="0"/>
                    </a:p>
                    <a:p>
                      <a:pPr algn="ctr"/>
                      <a:r>
                        <a:rPr lang="en-US" dirty="0" smtClean="0"/>
                        <a:t>No</a:t>
                      </a:r>
                    </a:p>
                  </a:txBody>
                  <a:tcPr marL="121920" marR="121920"/>
                </a:tc>
                <a:tc rowSpan="2">
                  <a:txBody>
                    <a:bodyPr/>
                    <a:lstStyle/>
                    <a:p>
                      <a:pPr algn="ctr"/>
                      <a:endParaRPr lang="en-US" dirty="0" smtClean="0"/>
                    </a:p>
                    <a:p>
                      <a:pPr algn="ctr"/>
                      <a:r>
                        <a:rPr lang="en-US" dirty="0" err="1" smtClean="0"/>
                        <a:t>Jabatan</a:t>
                      </a:r>
                      <a:endParaRPr lang="en-US" dirty="0" smtClean="0"/>
                    </a:p>
                    <a:p>
                      <a:pPr algn="ctr"/>
                      <a:r>
                        <a:rPr lang="en-US" dirty="0" err="1" smtClean="0"/>
                        <a:t>Akademik</a:t>
                      </a:r>
                      <a:endParaRPr lang="en-US" dirty="0"/>
                    </a:p>
                  </a:txBody>
                  <a:tcPr marL="121920" marR="121920"/>
                </a:tc>
                <a:tc rowSpan="2">
                  <a:txBody>
                    <a:bodyPr/>
                    <a:lstStyle/>
                    <a:p>
                      <a:pPr algn="ctr"/>
                      <a:endParaRPr lang="en-US" dirty="0" smtClean="0"/>
                    </a:p>
                    <a:p>
                      <a:pPr algn="ctr"/>
                      <a:r>
                        <a:rPr lang="en-US" dirty="0" err="1" smtClean="0"/>
                        <a:t>Kualifikasi</a:t>
                      </a:r>
                      <a:endParaRPr lang="en-US" dirty="0" smtClean="0"/>
                    </a:p>
                    <a:p>
                      <a:pPr algn="ctr"/>
                      <a:r>
                        <a:rPr lang="en-US" dirty="0" err="1" smtClean="0"/>
                        <a:t>Pendidikan</a:t>
                      </a:r>
                      <a:endParaRPr lang="en-US" dirty="0"/>
                    </a:p>
                  </a:txBody>
                  <a:tcPr marL="121920" marR="121920"/>
                </a:tc>
                <a:tc gridSpan="3">
                  <a:txBody>
                    <a:bodyPr/>
                    <a:lstStyle/>
                    <a:p>
                      <a:pPr algn="ctr"/>
                      <a:r>
                        <a:rPr lang="en-US" dirty="0" smtClean="0"/>
                        <a:t>Program </a:t>
                      </a:r>
                      <a:r>
                        <a:rPr lang="en-US" dirty="0" err="1" smtClean="0"/>
                        <a:t>Studi</a:t>
                      </a:r>
                      <a:endParaRPr lang="en-US" dirty="0"/>
                    </a:p>
                  </a:txBody>
                  <a:tcPr marL="121920" marR="121920"/>
                </a:tc>
                <a:tc hMerge="1">
                  <a:txBody>
                    <a:bodyPr/>
                    <a:lstStyle/>
                    <a:p>
                      <a:endParaRPr lang="en-US"/>
                    </a:p>
                  </a:txBody>
                  <a:tcPr/>
                </a:tc>
                <a:tc hMerge="1">
                  <a:txBody>
                    <a:bodyPr/>
                    <a:lstStyle/>
                    <a:p>
                      <a:endParaRPr lang="en-US"/>
                    </a:p>
                  </a:txBody>
                  <a:tcPr/>
                </a:tc>
              </a:tr>
              <a:tr h="595759">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algn="ctr"/>
                      <a:r>
                        <a:rPr lang="en-US" dirty="0" smtClean="0"/>
                        <a:t>Diploma/</a:t>
                      </a:r>
                    </a:p>
                    <a:p>
                      <a:pPr algn="ctr"/>
                      <a:r>
                        <a:rPr lang="en-US" dirty="0" err="1" smtClean="0"/>
                        <a:t>Sarjana</a:t>
                      </a:r>
                      <a:endParaRPr lang="en-US" dirty="0" smtClean="0"/>
                    </a:p>
                  </a:txBody>
                  <a:tcPr marL="121920" marR="121920"/>
                </a:tc>
                <a:tc>
                  <a:txBody>
                    <a:bodyPr/>
                    <a:lstStyle/>
                    <a:p>
                      <a:pPr algn="ctr"/>
                      <a:r>
                        <a:rPr lang="en-US" dirty="0" smtClean="0"/>
                        <a:t>Magister</a:t>
                      </a:r>
                      <a:endParaRPr lang="en-US" dirty="0"/>
                    </a:p>
                  </a:txBody>
                  <a:tcPr marL="121920" marR="121920"/>
                </a:tc>
                <a:tc>
                  <a:txBody>
                    <a:bodyPr/>
                    <a:lstStyle/>
                    <a:p>
                      <a:pPr algn="ctr"/>
                      <a:r>
                        <a:rPr lang="en-US" dirty="0" err="1" smtClean="0"/>
                        <a:t>Doktor</a:t>
                      </a:r>
                      <a:endParaRPr lang="en-US" dirty="0"/>
                    </a:p>
                  </a:txBody>
                  <a:tcPr marL="121920" marR="121920"/>
                </a:tc>
              </a:tr>
              <a:tr h="445944">
                <a:tc rowSpan="2">
                  <a:txBody>
                    <a:bodyPr/>
                    <a:lstStyle/>
                    <a:p>
                      <a:endParaRPr lang="en-US" dirty="0" smtClean="0"/>
                    </a:p>
                    <a:p>
                      <a:r>
                        <a:rPr lang="en-US" dirty="0" smtClean="0"/>
                        <a:t>1</a:t>
                      </a:r>
                      <a:endParaRPr lang="en-US" dirty="0"/>
                    </a:p>
                  </a:txBody>
                  <a:tcPr marL="121920" marR="121920"/>
                </a:tc>
                <a:tc rowSpan="2">
                  <a:txBody>
                    <a:bodyPr/>
                    <a:lstStyle/>
                    <a:p>
                      <a:endParaRPr lang="en-US" dirty="0" smtClean="0"/>
                    </a:p>
                    <a:p>
                      <a:r>
                        <a:rPr lang="en-US" dirty="0" err="1" smtClean="0"/>
                        <a:t>Asisten</a:t>
                      </a:r>
                      <a:endParaRPr lang="en-US" dirty="0" smtClean="0"/>
                    </a:p>
                    <a:p>
                      <a:r>
                        <a:rPr lang="en-US" dirty="0" err="1" smtClean="0"/>
                        <a:t>Ahli</a:t>
                      </a:r>
                      <a:endParaRPr lang="en-US" dirty="0"/>
                    </a:p>
                  </a:txBody>
                  <a:tcPr marL="121920" marR="121920"/>
                </a:tc>
                <a:tc>
                  <a:txBody>
                    <a:bodyPr/>
                    <a:lstStyle/>
                    <a:p>
                      <a:pPr algn="ctr"/>
                      <a:r>
                        <a:rPr lang="en-US" dirty="0" smtClean="0"/>
                        <a:t>Magister</a:t>
                      </a:r>
                      <a:endParaRPr lang="en-US" dirty="0"/>
                    </a:p>
                  </a:txBody>
                  <a:tcPr marL="121920" marR="121920"/>
                </a:tc>
                <a:tc>
                  <a:txBody>
                    <a:bodyPr/>
                    <a:lstStyle/>
                    <a:p>
                      <a:pPr algn="ctr"/>
                      <a:r>
                        <a:rPr lang="en-US" dirty="0" smtClean="0"/>
                        <a:t>M</a:t>
                      </a:r>
                      <a:endParaRPr lang="en-US" dirty="0"/>
                    </a:p>
                  </a:txBody>
                  <a:tcPr marL="121920" marR="121920"/>
                </a:tc>
                <a:tc>
                  <a:txBody>
                    <a:bodyPr/>
                    <a:lstStyle/>
                    <a:p>
                      <a:pPr algn="ctr"/>
                      <a:r>
                        <a:rPr lang="en-US" dirty="0" smtClean="0"/>
                        <a:t>-</a:t>
                      </a:r>
                      <a:endParaRPr lang="en-US" dirty="0"/>
                    </a:p>
                  </a:txBody>
                  <a:tcPr marL="121920" marR="121920"/>
                </a:tc>
                <a:tc>
                  <a:txBody>
                    <a:bodyPr/>
                    <a:lstStyle/>
                    <a:p>
                      <a:pPr algn="ctr"/>
                      <a:r>
                        <a:rPr lang="en-US" dirty="0" smtClean="0"/>
                        <a:t>-</a:t>
                      </a:r>
                      <a:endParaRPr lang="en-US" dirty="0"/>
                    </a:p>
                  </a:txBody>
                  <a:tcPr marL="121920" marR="121920"/>
                </a:tc>
              </a:tr>
              <a:tr h="445944">
                <a:tc vMerge="1">
                  <a:txBody>
                    <a:bodyPr/>
                    <a:lstStyle/>
                    <a:p>
                      <a:endParaRPr lang="en-US"/>
                    </a:p>
                  </a:txBody>
                  <a:tcPr/>
                </a:tc>
                <a:tc vMerge="1">
                  <a:txBody>
                    <a:bodyPr/>
                    <a:lstStyle/>
                    <a:p>
                      <a:endParaRPr lang="en-US" dirty="0"/>
                    </a:p>
                  </a:txBody>
                  <a:tcPr/>
                </a:tc>
                <a:tc>
                  <a:txBody>
                    <a:bodyPr/>
                    <a:lstStyle/>
                    <a:p>
                      <a:pPr algn="ctr"/>
                      <a:r>
                        <a:rPr lang="en-US" dirty="0" err="1" smtClean="0"/>
                        <a:t>Doktor</a:t>
                      </a:r>
                      <a:endParaRPr lang="en-US" dirty="0"/>
                    </a:p>
                  </a:txBody>
                  <a:tcPr marL="121920" marR="121920"/>
                </a:tc>
                <a:tc>
                  <a:txBody>
                    <a:bodyPr/>
                    <a:lstStyle/>
                    <a:p>
                      <a:pPr algn="ctr"/>
                      <a:r>
                        <a:rPr lang="en-US" dirty="0" smtClean="0"/>
                        <a:t>M</a:t>
                      </a:r>
                      <a:endParaRPr lang="en-US" dirty="0"/>
                    </a:p>
                  </a:txBody>
                  <a:tcPr marL="121920" marR="121920"/>
                </a:tc>
                <a:tc>
                  <a:txBody>
                    <a:bodyPr/>
                    <a:lstStyle/>
                    <a:p>
                      <a:pPr algn="ctr"/>
                      <a:r>
                        <a:rPr lang="en-US" dirty="0" smtClean="0"/>
                        <a:t>B</a:t>
                      </a:r>
                      <a:endParaRPr lang="en-US" dirty="0"/>
                    </a:p>
                  </a:txBody>
                  <a:tcPr marL="121920" marR="121920"/>
                </a:tc>
                <a:tc>
                  <a:txBody>
                    <a:bodyPr/>
                    <a:lstStyle/>
                    <a:p>
                      <a:pPr algn="ctr"/>
                      <a:r>
                        <a:rPr lang="en-US" dirty="0" smtClean="0"/>
                        <a:t>B</a:t>
                      </a:r>
                      <a:endParaRPr lang="en-US" dirty="0"/>
                    </a:p>
                  </a:txBody>
                  <a:tcPr marL="121920" marR="121920"/>
                </a:tc>
              </a:tr>
              <a:tr h="445944">
                <a:tc rowSpan="2">
                  <a:txBody>
                    <a:bodyPr/>
                    <a:lstStyle/>
                    <a:p>
                      <a:endParaRPr lang="en-US" dirty="0" smtClean="0"/>
                    </a:p>
                    <a:p>
                      <a:r>
                        <a:rPr lang="en-US" dirty="0" smtClean="0"/>
                        <a:t>2</a:t>
                      </a:r>
                      <a:endParaRPr lang="en-US" dirty="0"/>
                    </a:p>
                  </a:txBody>
                  <a:tcPr marL="121920" marR="121920"/>
                </a:tc>
                <a:tc rowSpan="2">
                  <a:txBody>
                    <a:bodyPr/>
                    <a:lstStyle/>
                    <a:p>
                      <a:endParaRPr lang="en-US" dirty="0" smtClean="0"/>
                    </a:p>
                    <a:p>
                      <a:r>
                        <a:rPr lang="en-US" dirty="0" err="1" smtClean="0"/>
                        <a:t>Lektor</a:t>
                      </a:r>
                      <a:endParaRPr lang="en-US" dirty="0"/>
                    </a:p>
                  </a:txBody>
                  <a:tcPr marL="121920" marR="121920"/>
                </a:tc>
                <a:tc rowSpan="2">
                  <a:txBody>
                    <a:bodyPr/>
                    <a:lstStyle/>
                    <a:p>
                      <a:pPr algn="ctr"/>
                      <a:r>
                        <a:rPr lang="en-US" dirty="0" smtClean="0"/>
                        <a:t>Magister</a:t>
                      </a:r>
                      <a:endParaRPr lang="en-US" dirty="0"/>
                    </a:p>
                    <a:p>
                      <a:pPr algn="ctr"/>
                      <a:endParaRPr lang="en-US" dirty="0" smtClean="0"/>
                    </a:p>
                    <a:p>
                      <a:pPr algn="ctr"/>
                      <a:r>
                        <a:rPr lang="en-US" dirty="0" err="1" smtClean="0"/>
                        <a:t>Doktor</a:t>
                      </a:r>
                      <a:endParaRPr lang="en-US" dirty="0"/>
                    </a:p>
                  </a:txBody>
                  <a:tcPr marL="121920" marR="121920"/>
                </a:tc>
                <a:tc>
                  <a:txBody>
                    <a:bodyPr/>
                    <a:lstStyle/>
                    <a:p>
                      <a:pPr algn="ctr"/>
                      <a:r>
                        <a:rPr lang="en-US" dirty="0" smtClean="0"/>
                        <a:t>M</a:t>
                      </a:r>
                      <a:endParaRPr lang="en-US" dirty="0"/>
                    </a:p>
                  </a:txBody>
                  <a:tcPr marL="121920" marR="121920"/>
                </a:tc>
                <a:tc>
                  <a:txBody>
                    <a:bodyPr/>
                    <a:lstStyle/>
                    <a:p>
                      <a:pPr algn="ctr"/>
                      <a:r>
                        <a:rPr lang="en-US" dirty="0" smtClean="0"/>
                        <a:t>-</a:t>
                      </a:r>
                      <a:endParaRPr lang="en-US" dirty="0"/>
                    </a:p>
                  </a:txBody>
                  <a:tcPr marL="121920" marR="121920"/>
                </a:tc>
                <a:tc>
                  <a:txBody>
                    <a:bodyPr/>
                    <a:lstStyle/>
                    <a:p>
                      <a:pPr algn="ctr"/>
                      <a:r>
                        <a:rPr lang="en-US" dirty="0" smtClean="0"/>
                        <a:t>-</a:t>
                      </a:r>
                      <a:endParaRPr lang="en-US" dirty="0"/>
                    </a:p>
                  </a:txBody>
                  <a:tcPr marL="121920" marR="121920"/>
                </a:tc>
              </a:tr>
              <a:tr h="445944">
                <a:tc vMerge="1">
                  <a:txBody>
                    <a:bodyPr/>
                    <a:lstStyle/>
                    <a:p>
                      <a:endParaRPr lang="en-US"/>
                    </a:p>
                  </a:txBody>
                  <a:tcPr/>
                </a:tc>
                <a:tc vMerge="1">
                  <a:txBody>
                    <a:bodyPr/>
                    <a:lstStyle/>
                    <a:p>
                      <a:endParaRPr lang="en-US"/>
                    </a:p>
                  </a:txBody>
                  <a:tcPr/>
                </a:tc>
                <a:tc vMerge="1">
                  <a:txBody>
                    <a:bodyPr/>
                    <a:lstStyle/>
                    <a:p>
                      <a:endParaRPr lang="en-US" dirty="0"/>
                    </a:p>
                  </a:txBody>
                  <a:tcPr/>
                </a:tc>
                <a:tc>
                  <a:txBody>
                    <a:bodyPr/>
                    <a:lstStyle/>
                    <a:p>
                      <a:pPr algn="ctr"/>
                      <a:r>
                        <a:rPr lang="en-US" dirty="0" smtClean="0"/>
                        <a:t>M</a:t>
                      </a:r>
                      <a:endParaRPr lang="en-US" dirty="0"/>
                    </a:p>
                  </a:txBody>
                  <a:tcPr marL="121920" marR="121920"/>
                </a:tc>
                <a:tc>
                  <a:txBody>
                    <a:bodyPr/>
                    <a:lstStyle/>
                    <a:p>
                      <a:pPr algn="ctr"/>
                      <a:r>
                        <a:rPr lang="en-US" dirty="0" smtClean="0"/>
                        <a:t>M</a:t>
                      </a:r>
                      <a:endParaRPr lang="en-US" dirty="0"/>
                    </a:p>
                  </a:txBody>
                  <a:tcPr marL="121920" marR="121920"/>
                </a:tc>
                <a:tc>
                  <a:txBody>
                    <a:bodyPr/>
                    <a:lstStyle/>
                    <a:p>
                      <a:pPr algn="ctr"/>
                      <a:r>
                        <a:rPr lang="en-US" dirty="0" smtClean="0"/>
                        <a:t>B</a:t>
                      </a:r>
                      <a:endParaRPr lang="en-US" dirty="0"/>
                    </a:p>
                  </a:txBody>
                  <a:tcPr marL="121920" marR="121920"/>
                </a:tc>
              </a:tr>
              <a:tr h="445944">
                <a:tc rowSpan="2">
                  <a:txBody>
                    <a:bodyPr/>
                    <a:lstStyle/>
                    <a:p>
                      <a:endParaRPr lang="en-US" dirty="0" smtClean="0"/>
                    </a:p>
                    <a:p>
                      <a:r>
                        <a:rPr lang="en-US" dirty="0" smtClean="0"/>
                        <a:t>3</a:t>
                      </a:r>
                    </a:p>
                  </a:txBody>
                  <a:tcPr marL="121920" marR="121920"/>
                </a:tc>
                <a:tc rowSpan="2">
                  <a:txBody>
                    <a:bodyPr/>
                    <a:lstStyle/>
                    <a:p>
                      <a:r>
                        <a:rPr lang="en-US" dirty="0" err="1" smtClean="0"/>
                        <a:t>Lektor</a:t>
                      </a:r>
                      <a:endParaRPr lang="en-US" dirty="0" smtClean="0"/>
                    </a:p>
                    <a:p>
                      <a:r>
                        <a:rPr lang="en-US" dirty="0" err="1" smtClean="0"/>
                        <a:t>Kepala</a:t>
                      </a:r>
                      <a:endParaRPr lang="en-US" dirty="0"/>
                    </a:p>
                  </a:txBody>
                  <a:tcPr marL="121920" marR="121920"/>
                </a:tc>
                <a:tc rowSpan="2">
                  <a:txBody>
                    <a:bodyPr/>
                    <a:lstStyle/>
                    <a:p>
                      <a:pPr algn="ctr"/>
                      <a:r>
                        <a:rPr lang="en-US" dirty="0" smtClean="0"/>
                        <a:t>Magister</a:t>
                      </a:r>
                    </a:p>
                    <a:p>
                      <a:pPr algn="ctr"/>
                      <a:endParaRPr lang="en-US" dirty="0"/>
                    </a:p>
                    <a:p>
                      <a:pPr algn="ctr"/>
                      <a:r>
                        <a:rPr lang="en-US" dirty="0" err="1" smtClean="0"/>
                        <a:t>Doktor</a:t>
                      </a:r>
                      <a:endParaRPr lang="en-US" dirty="0"/>
                    </a:p>
                  </a:txBody>
                  <a:tcPr marL="121920" marR="121920"/>
                </a:tc>
                <a:tc>
                  <a:txBody>
                    <a:bodyPr/>
                    <a:lstStyle/>
                    <a:p>
                      <a:pPr algn="ctr"/>
                      <a:r>
                        <a:rPr lang="en-US" dirty="0" smtClean="0"/>
                        <a:t>M</a:t>
                      </a:r>
                      <a:endParaRPr lang="en-US" dirty="0"/>
                    </a:p>
                  </a:txBody>
                  <a:tcPr marL="121920" marR="121920"/>
                </a:tc>
                <a:tc>
                  <a:txBody>
                    <a:bodyPr/>
                    <a:lstStyle/>
                    <a:p>
                      <a:pPr algn="ctr"/>
                      <a:r>
                        <a:rPr lang="en-US" dirty="0" smtClean="0"/>
                        <a:t>-</a:t>
                      </a:r>
                      <a:endParaRPr lang="en-US" dirty="0"/>
                    </a:p>
                  </a:txBody>
                  <a:tcPr marL="121920" marR="121920"/>
                </a:tc>
                <a:tc>
                  <a:txBody>
                    <a:bodyPr/>
                    <a:lstStyle/>
                    <a:p>
                      <a:pPr algn="ctr"/>
                      <a:r>
                        <a:rPr lang="en-US" dirty="0" smtClean="0"/>
                        <a:t>-</a:t>
                      </a:r>
                      <a:endParaRPr lang="en-US" dirty="0"/>
                    </a:p>
                  </a:txBody>
                  <a:tcPr marL="121920" marR="121920"/>
                </a:tc>
              </a:tr>
              <a:tr h="445944">
                <a:tc vMerge="1">
                  <a:txBody>
                    <a:bodyPr/>
                    <a:lstStyle/>
                    <a:p>
                      <a:endParaRPr lang="en-US" dirty="0"/>
                    </a:p>
                  </a:txBody>
                  <a:tcPr>
                    <a:lnL w="12700" cmpd="sng">
                      <a:noFill/>
                    </a:lnL>
                  </a:tcPr>
                </a:tc>
                <a:tc vMerge="1">
                  <a:txBody>
                    <a:bodyPr/>
                    <a:lstStyle/>
                    <a:p>
                      <a:endParaRPr lang="en-US" dirty="0"/>
                    </a:p>
                  </a:txBody>
                  <a:tcPr/>
                </a:tc>
                <a:tc vMerge="1">
                  <a:txBody>
                    <a:bodyPr/>
                    <a:lstStyle/>
                    <a:p>
                      <a:endParaRPr lang="en-US" dirty="0"/>
                    </a:p>
                  </a:txBody>
                  <a:tcPr/>
                </a:tc>
                <a:tc>
                  <a:txBody>
                    <a:bodyPr/>
                    <a:lstStyle/>
                    <a:p>
                      <a:pPr algn="ctr"/>
                      <a:r>
                        <a:rPr lang="en-US" dirty="0" smtClean="0"/>
                        <a:t>M</a:t>
                      </a:r>
                      <a:endParaRPr lang="en-US" dirty="0"/>
                    </a:p>
                  </a:txBody>
                  <a:tcPr marL="121920" marR="121920"/>
                </a:tc>
                <a:tc>
                  <a:txBody>
                    <a:bodyPr/>
                    <a:lstStyle/>
                    <a:p>
                      <a:pPr algn="ctr"/>
                      <a:r>
                        <a:rPr lang="en-US" dirty="0" smtClean="0"/>
                        <a:t>M</a:t>
                      </a:r>
                      <a:endParaRPr lang="en-US" dirty="0"/>
                    </a:p>
                  </a:txBody>
                  <a:tcPr marL="121920" marR="121920"/>
                </a:tc>
                <a:tc>
                  <a:txBody>
                    <a:bodyPr/>
                    <a:lstStyle/>
                    <a:p>
                      <a:pPr algn="ctr"/>
                      <a:r>
                        <a:rPr lang="en-US" dirty="0" smtClean="0"/>
                        <a:t>M</a:t>
                      </a:r>
                      <a:endParaRPr lang="en-US" dirty="0"/>
                    </a:p>
                  </a:txBody>
                  <a:tcPr marL="121920" marR="121920"/>
                </a:tc>
              </a:tr>
              <a:tr h="445944">
                <a:tc>
                  <a:txBody>
                    <a:bodyPr/>
                    <a:lstStyle/>
                    <a:p>
                      <a:r>
                        <a:rPr lang="en-US" dirty="0" smtClean="0"/>
                        <a:t>4</a:t>
                      </a:r>
                      <a:endParaRPr lang="en-US" dirty="0"/>
                    </a:p>
                  </a:txBody>
                  <a:tcPr marL="121920" marR="121920"/>
                </a:tc>
                <a:tc>
                  <a:txBody>
                    <a:bodyPr/>
                    <a:lstStyle/>
                    <a:p>
                      <a:r>
                        <a:rPr lang="en-US" dirty="0" err="1" smtClean="0"/>
                        <a:t>Profesor</a:t>
                      </a:r>
                      <a:endParaRPr lang="en-US" dirty="0"/>
                    </a:p>
                  </a:txBody>
                  <a:tcPr marL="121920" marR="121920"/>
                </a:tc>
                <a:tc>
                  <a:txBody>
                    <a:bodyPr/>
                    <a:lstStyle/>
                    <a:p>
                      <a:pPr algn="ctr"/>
                      <a:r>
                        <a:rPr lang="en-US" dirty="0" err="1" smtClean="0"/>
                        <a:t>Doktor</a:t>
                      </a:r>
                      <a:endParaRPr lang="en-US" dirty="0"/>
                    </a:p>
                  </a:txBody>
                  <a:tcPr marL="121920" marR="121920"/>
                </a:tc>
                <a:tc>
                  <a:txBody>
                    <a:bodyPr/>
                    <a:lstStyle/>
                    <a:p>
                      <a:pPr algn="ctr"/>
                      <a:r>
                        <a:rPr lang="en-US" dirty="0" smtClean="0"/>
                        <a:t>M</a:t>
                      </a:r>
                      <a:endParaRPr lang="en-US" dirty="0"/>
                    </a:p>
                  </a:txBody>
                  <a:tcPr marL="121920" marR="121920"/>
                </a:tc>
                <a:tc>
                  <a:txBody>
                    <a:bodyPr/>
                    <a:lstStyle/>
                    <a:p>
                      <a:pPr algn="ctr"/>
                      <a:r>
                        <a:rPr lang="en-US" dirty="0" smtClean="0"/>
                        <a:t>M</a:t>
                      </a:r>
                      <a:endParaRPr lang="en-US" dirty="0"/>
                    </a:p>
                  </a:txBody>
                  <a:tcPr marL="121920" marR="121920"/>
                </a:tc>
                <a:tc>
                  <a:txBody>
                    <a:bodyPr/>
                    <a:lstStyle/>
                    <a:p>
                      <a:pPr algn="ctr"/>
                      <a:r>
                        <a:rPr lang="en-US" dirty="0" smtClean="0"/>
                        <a:t>M</a:t>
                      </a:r>
                      <a:endParaRPr lang="en-US" dirty="0"/>
                    </a:p>
                  </a:txBody>
                  <a:tcPr marL="121920" marR="121920"/>
                </a:tc>
              </a:tr>
            </a:tbl>
          </a:graphicData>
        </a:graphic>
      </p:graphicFrame>
      <p:sp>
        <p:nvSpPr>
          <p:cNvPr id="5" name="TextBox 4"/>
          <p:cNvSpPr txBox="1"/>
          <p:nvPr/>
        </p:nvSpPr>
        <p:spPr>
          <a:xfrm>
            <a:off x="893747" y="476312"/>
            <a:ext cx="10160493" cy="646331"/>
          </a:xfrm>
          <a:prstGeom prst="rect">
            <a:avLst/>
          </a:prstGeom>
          <a:noFill/>
        </p:spPr>
        <p:txBody>
          <a:bodyPr wrap="square" rtlCol="0">
            <a:spAutoFit/>
          </a:bodyPr>
          <a:lstStyle/>
          <a:p>
            <a:pPr algn="ctr"/>
            <a:r>
              <a:rPr lang="en-US" b="1" dirty="0" smtClean="0"/>
              <a:t>WEWENANG DAN TANGGUNG JAWAB DOSEN </a:t>
            </a:r>
          </a:p>
          <a:p>
            <a:pPr algn="ctr"/>
            <a:r>
              <a:rPr lang="en-US" b="1" dirty="0" smtClean="0"/>
              <a:t>DALAM MENGAJAR PROGRAM STUDI</a:t>
            </a:r>
            <a:endParaRPr lang="en-US" b="1" dirty="0"/>
          </a:p>
        </p:txBody>
      </p:sp>
    </p:spTree>
    <p:extLst>
      <p:ext uri="{BB962C8B-B14F-4D97-AF65-F5344CB8AC3E}">
        <p14:creationId xmlns:p14="http://schemas.microsoft.com/office/powerpoint/2010/main" val="2953641186"/>
      </p:ext>
    </p:extLst>
  </p:cSld>
  <p:clrMapOvr>
    <a:masterClrMapping/>
  </p:clrMapOvr>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688311529"/>
              </p:ext>
            </p:extLst>
          </p:nvPr>
        </p:nvGraphicFramePr>
        <p:xfrm>
          <a:off x="893747" y="1129033"/>
          <a:ext cx="10160494" cy="4114799"/>
        </p:xfrm>
        <a:graphic>
          <a:graphicData uri="http://schemas.openxmlformats.org/drawingml/2006/table">
            <a:tbl>
              <a:tblPr firstRow="1" bandRow="1">
                <a:tableStyleId>{5C22544A-7EE6-4342-B048-85BDC9FD1C3A}</a:tableStyleId>
              </a:tblPr>
              <a:tblGrid>
                <a:gridCol w="893747"/>
                <a:gridCol w="1508248"/>
                <a:gridCol w="2394125"/>
                <a:gridCol w="1907615"/>
                <a:gridCol w="1668635"/>
                <a:gridCol w="1788124"/>
              </a:tblGrid>
              <a:tr h="340279">
                <a:tc rowSpan="2">
                  <a:txBody>
                    <a:bodyPr/>
                    <a:lstStyle/>
                    <a:p>
                      <a:pPr algn="ctr"/>
                      <a:endParaRPr lang="en-US" dirty="0" smtClean="0"/>
                    </a:p>
                    <a:p>
                      <a:pPr algn="ctr"/>
                      <a:r>
                        <a:rPr lang="en-US" dirty="0" smtClean="0"/>
                        <a:t>No</a:t>
                      </a:r>
                    </a:p>
                  </a:txBody>
                  <a:tcPr marL="121920" marR="121920"/>
                </a:tc>
                <a:tc rowSpan="2">
                  <a:txBody>
                    <a:bodyPr/>
                    <a:lstStyle/>
                    <a:p>
                      <a:pPr algn="ctr"/>
                      <a:endParaRPr lang="en-US" dirty="0" smtClean="0"/>
                    </a:p>
                    <a:p>
                      <a:pPr algn="ctr"/>
                      <a:r>
                        <a:rPr lang="en-US" dirty="0" err="1" smtClean="0"/>
                        <a:t>Jabatan</a:t>
                      </a:r>
                      <a:endParaRPr lang="en-US" dirty="0" smtClean="0"/>
                    </a:p>
                    <a:p>
                      <a:pPr algn="ctr"/>
                      <a:r>
                        <a:rPr lang="en-US" dirty="0" err="1" smtClean="0"/>
                        <a:t>Akademik</a:t>
                      </a:r>
                      <a:endParaRPr lang="en-US" dirty="0"/>
                    </a:p>
                  </a:txBody>
                  <a:tcPr marL="121920" marR="121920"/>
                </a:tc>
                <a:tc rowSpan="2">
                  <a:txBody>
                    <a:bodyPr/>
                    <a:lstStyle/>
                    <a:p>
                      <a:pPr algn="ctr"/>
                      <a:endParaRPr lang="en-US" dirty="0" smtClean="0"/>
                    </a:p>
                    <a:p>
                      <a:pPr algn="ctr"/>
                      <a:r>
                        <a:rPr lang="en-US" dirty="0" err="1" smtClean="0"/>
                        <a:t>Kualifikasi</a:t>
                      </a:r>
                      <a:endParaRPr lang="en-US" dirty="0" smtClean="0"/>
                    </a:p>
                    <a:p>
                      <a:pPr algn="ctr"/>
                      <a:r>
                        <a:rPr lang="en-US" dirty="0" err="1" smtClean="0"/>
                        <a:t>Pendidikan</a:t>
                      </a:r>
                      <a:endParaRPr lang="en-US" dirty="0"/>
                    </a:p>
                  </a:txBody>
                  <a:tcPr marL="121920" marR="121920"/>
                </a:tc>
                <a:tc gridSpan="3">
                  <a:txBody>
                    <a:bodyPr/>
                    <a:lstStyle/>
                    <a:p>
                      <a:pPr algn="ctr"/>
                      <a:r>
                        <a:rPr lang="en-US" dirty="0" smtClean="0"/>
                        <a:t>Program </a:t>
                      </a:r>
                      <a:r>
                        <a:rPr lang="en-US" dirty="0" err="1" smtClean="0"/>
                        <a:t>Studi</a:t>
                      </a:r>
                      <a:endParaRPr lang="en-US" dirty="0"/>
                    </a:p>
                  </a:txBody>
                  <a:tcPr marL="121920" marR="121920"/>
                </a:tc>
                <a:tc hMerge="1">
                  <a:txBody>
                    <a:bodyPr/>
                    <a:lstStyle/>
                    <a:p>
                      <a:endParaRPr lang="en-US"/>
                    </a:p>
                  </a:txBody>
                  <a:tcPr/>
                </a:tc>
                <a:tc hMerge="1">
                  <a:txBody>
                    <a:bodyPr/>
                    <a:lstStyle/>
                    <a:p>
                      <a:endParaRPr lang="en-US"/>
                    </a:p>
                  </a:txBody>
                  <a:tcPr/>
                </a:tc>
              </a:tr>
              <a:tr h="595488">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algn="ctr"/>
                      <a:r>
                        <a:rPr lang="en-US" dirty="0" err="1" smtClean="0"/>
                        <a:t>Skripsi</a:t>
                      </a:r>
                      <a:r>
                        <a:rPr lang="en-US" dirty="0" smtClean="0"/>
                        <a:t>/</a:t>
                      </a:r>
                    </a:p>
                    <a:p>
                      <a:pPr algn="ctr"/>
                      <a:r>
                        <a:rPr lang="en-US" dirty="0" err="1" smtClean="0"/>
                        <a:t>Tugas</a:t>
                      </a:r>
                      <a:r>
                        <a:rPr lang="en-US" baseline="0" dirty="0" smtClean="0"/>
                        <a:t> </a:t>
                      </a:r>
                      <a:r>
                        <a:rPr lang="en-US" baseline="0" dirty="0" err="1" smtClean="0"/>
                        <a:t>Akhir</a:t>
                      </a:r>
                      <a:endParaRPr lang="en-US" dirty="0"/>
                    </a:p>
                  </a:txBody>
                  <a:tcPr marL="121920" marR="121920"/>
                </a:tc>
                <a:tc>
                  <a:txBody>
                    <a:bodyPr/>
                    <a:lstStyle/>
                    <a:p>
                      <a:pPr algn="ctr"/>
                      <a:r>
                        <a:rPr lang="en-US" dirty="0" err="1" smtClean="0"/>
                        <a:t>Tesis</a:t>
                      </a:r>
                      <a:endParaRPr lang="en-US" dirty="0"/>
                    </a:p>
                  </a:txBody>
                  <a:tcPr marL="121920" marR="121920"/>
                </a:tc>
                <a:tc>
                  <a:txBody>
                    <a:bodyPr/>
                    <a:lstStyle/>
                    <a:p>
                      <a:pPr algn="ctr"/>
                      <a:r>
                        <a:rPr lang="en-US" dirty="0" err="1" smtClean="0"/>
                        <a:t>Disertasi</a:t>
                      </a:r>
                      <a:endParaRPr lang="en-US" dirty="0"/>
                    </a:p>
                  </a:txBody>
                  <a:tcPr marL="121920" marR="121920"/>
                </a:tc>
              </a:tr>
              <a:tr h="340279">
                <a:tc rowSpan="2">
                  <a:txBody>
                    <a:bodyPr/>
                    <a:lstStyle/>
                    <a:p>
                      <a:endParaRPr lang="en-US" dirty="0" smtClean="0"/>
                    </a:p>
                    <a:p>
                      <a:r>
                        <a:rPr lang="en-US" dirty="0" smtClean="0"/>
                        <a:t>1</a:t>
                      </a:r>
                      <a:endParaRPr lang="en-US" dirty="0"/>
                    </a:p>
                  </a:txBody>
                  <a:tcPr marL="121920" marR="121920"/>
                </a:tc>
                <a:tc rowSpan="2">
                  <a:txBody>
                    <a:bodyPr/>
                    <a:lstStyle/>
                    <a:p>
                      <a:endParaRPr lang="en-US" dirty="0" smtClean="0"/>
                    </a:p>
                    <a:p>
                      <a:r>
                        <a:rPr lang="en-US" dirty="0" err="1" smtClean="0"/>
                        <a:t>Asisten</a:t>
                      </a:r>
                      <a:endParaRPr lang="en-US" dirty="0" smtClean="0"/>
                    </a:p>
                    <a:p>
                      <a:r>
                        <a:rPr lang="en-US" dirty="0" err="1" smtClean="0"/>
                        <a:t>Ahli</a:t>
                      </a:r>
                      <a:endParaRPr lang="en-US" dirty="0"/>
                    </a:p>
                  </a:txBody>
                  <a:tcPr marL="121920" marR="121920"/>
                </a:tc>
                <a:tc>
                  <a:txBody>
                    <a:bodyPr/>
                    <a:lstStyle/>
                    <a:p>
                      <a:pPr algn="ctr"/>
                      <a:r>
                        <a:rPr lang="en-US" dirty="0" smtClean="0"/>
                        <a:t>Magister</a:t>
                      </a:r>
                      <a:endParaRPr lang="en-US" dirty="0"/>
                    </a:p>
                  </a:txBody>
                  <a:tcPr marL="121920" marR="121920"/>
                </a:tc>
                <a:tc>
                  <a:txBody>
                    <a:bodyPr/>
                    <a:lstStyle/>
                    <a:p>
                      <a:pPr algn="ctr"/>
                      <a:r>
                        <a:rPr lang="en-US" dirty="0" smtClean="0"/>
                        <a:t>M</a:t>
                      </a:r>
                      <a:endParaRPr lang="en-US" dirty="0"/>
                    </a:p>
                  </a:txBody>
                  <a:tcPr marL="121920" marR="121920"/>
                </a:tc>
                <a:tc>
                  <a:txBody>
                    <a:bodyPr/>
                    <a:lstStyle/>
                    <a:p>
                      <a:pPr algn="ctr"/>
                      <a:r>
                        <a:rPr lang="en-US" dirty="0" smtClean="0"/>
                        <a:t>-</a:t>
                      </a:r>
                      <a:endParaRPr lang="en-US" dirty="0"/>
                    </a:p>
                  </a:txBody>
                  <a:tcPr marL="121920" marR="121920"/>
                </a:tc>
                <a:tc>
                  <a:txBody>
                    <a:bodyPr/>
                    <a:lstStyle/>
                    <a:p>
                      <a:pPr algn="ctr"/>
                      <a:r>
                        <a:rPr lang="en-US" dirty="0" smtClean="0"/>
                        <a:t>-</a:t>
                      </a:r>
                      <a:endParaRPr lang="en-US" dirty="0"/>
                    </a:p>
                  </a:txBody>
                  <a:tcPr marL="121920" marR="121920"/>
                </a:tc>
              </a:tr>
              <a:tr h="510418">
                <a:tc vMerge="1">
                  <a:txBody>
                    <a:bodyPr/>
                    <a:lstStyle/>
                    <a:p>
                      <a:endParaRPr lang="en-US"/>
                    </a:p>
                  </a:txBody>
                  <a:tcPr/>
                </a:tc>
                <a:tc vMerge="1">
                  <a:txBody>
                    <a:bodyPr/>
                    <a:lstStyle/>
                    <a:p>
                      <a:endParaRPr lang="en-US" dirty="0"/>
                    </a:p>
                  </a:txBody>
                  <a:tcPr/>
                </a:tc>
                <a:tc>
                  <a:txBody>
                    <a:bodyPr/>
                    <a:lstStyle/>
                    <a:p>
                      <a:pPr algn="ctr"/>
                      <a:r>
                        <a:rPr lang="en-US" dirty="0" err="1" smtClean="0"/>
                        <a:t>Doktor</a:t>
                      </a:r>
                      <a:endParaRPr lang="en-US" dirty="0"/>
                    </a:p>
                  </a:txBody>
                  <a:tcPr marL="121920" marR="121920"/>
                </a:tc>
                <a:tc>
                  <a:txBody>
                    <a:bodyPr/>
                    <a:lstStyle/>
                    <a:p>
                      <a:pPr algn="ctr"/>
                      <a:r>
                        <a:rPr lang="en-US" dirty="0" smtClean="0"/>
                        <a:t>M</a:t>
                      </a:r>
                      <a:endParaRPr lang="en-US" dirty="0"/>
                    </a:p>
                  </a:txBody>
                  <a:tcPr marL="121920" marR="121920"/>
                </a:tc>
                <a:tc>
                  <a:txBody>
                    <a:bodyPr/>
                    <a:lstStyle/>
                    <a:p>
                      <a:pPr algn="ctr"/>
                      <a:r>
                        <a:rPr lang="en-US" dirty="0" smtClean="0"/>
                        <a:t>B</a:t>
                      </a:r>
                      <a:endParaRPr lang="en-US" dirty="0"/>
                    </a:p>
                  </a:txBody>
                  <a:tcPr marL="121920" marR="121920"/>
                </a:tc>
                <a:tc>
                  <a:txBody>
                    <a:bodyPr/>
                    <a:lstStyle/>
                    <a:p>
                      <a:pPr algn="ctr"/>
                      <a:r>
                        <a:rPr lang="en-US" dirty="0" smtClean="0"/>
                        <a:t>-</a:t>
                      </a:r>
                      <a:endParaRPr lang="en-US" dirty="0"/>
                    </a:p>
                  </a:txBody>
                  <a:tcPr marL="121920" marR="121920"/>
                </a:tc>
              </a:tr>
              <a:tr h="340279">
                <a:tc rowSpan="2">
                  <a:txBody>
                    <a:bodyPr/>
                    <a:lstStyle/>
                    <a:p>
                      <a:endParaRPr lang="en-US" dirty="0" smtClean="0"/>
                    </a:p>
                    <a:p>
                      <a:r>
                        <a:rPr lang="en-US" dirty="0" smtClean="0"/>
                        <a:t>2</a:t>
                      </a:r>
                      <a:endParaRPr lang="en-US" dirty="0"/>
                    </a:p>
                  </a:txBody>
                  <a:tcPr marL="121920" marR="121920"/>
                </a:tc>
                <a:tc rowSpan="2">
                  <a:txBody>
                    <a:bodyPr/>
                    <a:lstStyle/>
                    <a:p>
                      <a:endParaRPr lang="en-US" dirty="0" smtClean="0"/>
                    </a:p>
                    <a:p>
                      <a:r>
                        <a:rPr lang="en-US" dirty="0" err="1" smtClean="0"/>
                        <a:t>Lektor</a:t>
                      </a:r>
                      <a:endParaRPr lang="en-US" dirty="0"/>
                    </a:p>
                  </a:txBody>
                  <a:tcPr marL="121920" marR="121920"/>
                </a:tc>
                <a:tc rowSpan="2">
                  <a:txBody>
                    <a:bodyPr/>
                    <a:lstStyle/>
                    <a:p>
                      <a:pPr algn="ctr"/>
                      <a:r>
                        <a:rPr lang="en-US" dirty="0" smtClean="0"/>
                        <a:t>Magister</a:t>
                      </a:r>
                      <a:endParaRPr lang="en-US" dirty="0"/>
                    </a:p>
                    <a:p>
                      <a:pPr algn="ctr"/>
                      <a:endParaRPr lang="en-US" dirty="0" smtClean="0"/>
                    </a:p>
                    <a:p>
                      <a:pPr algn="ctr"/>
                      <a:r>
                        <a:rPr lang="en-US" dirty="0" err="1" smtClean="0"/>
                        <a:t>Doktor</a:t>
                      </a:r>
                      <a:endParaRPr lang="en-US" dirty="0"/>
                    </a:p>
                  </a:txBody>
                  <a:tcPr marL="121920" marR="121920"/>
                </a:tc>
                <a:tc>
                  <a:txBody>
                    <a:bodyPr/>
                    <a:lstStyle/>
                    <a:p>
                      <a:pPr algn="ctr"/>
                      <a:r>
                        <a:rPr lang="en-US" dirty="0" smtClean="0"/>
                        <a:t>M</a:t>
                      </a:r>
                      <a:endParaRPr lang="en-US" dirty="0"/>
                    </a:p>
                  </a:txBody>
                  <a:tcPr marL="121920" marR="121920"/>
                </a:tc>
                <a:tc>
                  <a:txBody>
                    <a:bodyPr/>
                    <a:lstStyle/>
                    <a:p>
                      <a:pPr algn="ctr"/>
                      <a:r>
                        <a:rPr lang="en-US" dirty="0" smtClean="0"/>
                        <a:t>-</a:t>
                      </a:r>
                      <a:endParaRPr lang="en-US" dirty="0"/>
                    </a:p>
                  </a:txBody>
                  <a:tcPr marL="121920" marR="121920"/>
                </a:tc>
                <a:tc>
                  <a:txBody>
                    <a:bodyPr/>
                    <a:lstStyle/>
                    <a:p>
                      <a:pPr algn="ctr"/>
                      <a:r>
                        <a:rPr lang="en-US" dirty="0" smtClean="0"/>
                        <a:t>-</a:t>
                      </a:r>
                      <a:endParaRPr lang="en-US" dirty="0"/>
                    </a:p>
                  </a:txBody>
                  <a:tcPr marL="121920" marR="121920"/>
                </a:tc>
              </a:tr>
              <a:tr h="510418">
                <a:tc vMerge="1">
                  <a:txBody>
                    <a:bodyPr/>
                    <a:lstStyle/>
                    <a:p>
                      <a:endParaRPr lang="en-US"/>
                    </a:p>
                  </a:txBody>
                  <a:tcPr/>
                </a:tc>
                <a:tc vMerge="1">
                  <a:txBody>
                    <a:bodyPr/>
                    <a:lstStyle/>
                    <a:p>
                      <a:endParaRPr lang="en-US"/>
                    </a:p>
                  </a:txBody>
                  <a:tcPr/>
                </a:tc>
                <a:tc vMerge="1">
                  <a:txBody>
                    <a:bodyPr/>
                    <a:lstStyle/>
                    <a:p>
                      <a:endParaRPr lang="en-US" dirty="0"/>
                    </a:p>
                  </a:txBody>
                  <a:tcPr/>
                </a:tc>
                <a:tc>
                  <a:txBody>
                    <a:bodyPr/>
                    <a:lstStyle/>
                    <a:p>
                      <a:pPr algn="ctr"/>
                      <a:r>
                        <a:rPr lang="en-US" dirty="0" smtClean="0"/>
                        <a:t>M</a:t>
                      </a:r>
                      <a:endParaRPr lang="en-US" dirty="0"/>
                    </a:p>
                  </a:txBody>
                  <a:tcPr marL="121920" marR="121920"/>
                </a:tc>
                <a:tc>
                  <a:txBody>
                    <a:bodyPr/>
                    <a:lstStyle/>
                    <a:p>
                      <a:pPr algn="ctr"/>
                      <a:r>
                        <a:rPr lang="en-US" dirty="0" smtClean="0"/>
                        <a:t>M</a:t>
                      </a:r>
                      <a:endParaRPr lang="en-US" dirty="0"/>
                    </a:p>
                  </a:txBody>
                  <a:tcPr marL="121920" marR="121920"/>
                </a:tc>
                <a:tc>
                  <a:txBody>
                    <a:bodyPr/>
                    <a:lstStyle/>
                    <a:p>
                      <a:pPr algn="ctr"/>
                      <a:r>
                        <a:rPr lang="en-US" dirty="0" smtClean="0"/>
                        <a:t>B</a:t>
                      </a:r>
                      <a:endParaRPr lang="en-US" dirty="0"/>
                    </a:p>
                  </a:txBody>
                  <a:tcPr marL="121920" marR="121920"/>
                </a:tc>
              </a:tr>
              <a:tr h="340279">
                <a:tc rowSpan="2">
                  <a:txBody>
                    <a:bodyPr/>
                    <a:lstStyle/>
                    <a:p>
                      <a:endParaRPr lang="en-US" dirty="0" smtClean="0"/>
                    </a:p>
                    <a:p>
                      <a:r>
                        <a:rPr lang="en-US" dirty="0" smtClean="0"/>
                        <a:t>3</a:t>
                      </a:r>
                    </a:p>
                  </a:txBody>
                  <a:tcPr marL="121920" marR="121920"/>
                </a:tc>
                <a:tc rowSpan="2">
                  <a:txBody>
                    <a:bodyPr/>
                    <a:lstStyle/>
                    <a:p>
                      <a:r>
                        <a:rPr lang="en-US" dirty="0" err="1" smtClean="0"/>
                        <a:t>Lektor</a:t>
                      </a:r>
                      <a:endParaRPr lang="en-US" dirty="0" smtClean="0"/>
                    </a:p>
                    <a:p>
                      <a:r>
                        <a:rPr lang="en-US" dirty="0" err="1" smtClean="0"/>
                        <a:t>Kepala</a:t>
                      </a:r>
                      <a:endParaRPr lang="en-US" dirty="0"/>
                    </a:p>
                  </a:txBody>
                  <a:tcPr marL="121920" marR="121920"/>
                </a:tc>
                <a:tc rowSpan="2">
                  <a:txBody>
                    <a:bodyPr/>
                    <a:lstStyle/>
                    <a:p>
                      <a:pPr algn="ctr"/>
                      <a:r>
                        <a:rPr lang="en-US" dirty="0" smtClean="0"/>
                        <a:t>Magister</a:t>
                      </a:r>
                    </a:p>
                    <a:p>
                      <a:pPr algn="ctr"/>
                      <a:endParaRPr lang="en-US" dirty="0"/>
                    </a:p>
                    <a:p>
                      <a:pPr algn="ctr"/>
                      <a:r>
                        <a:rPr lang="en-US" dirty="0" err="1" smtClean="0"/>
                        <a:t>Doktor</a:t>
                      </a:r>
                      <a:endParaRPr lang="en-US" dirty="0"/>
                    </a:p>
                  </a:txBody>
                  <a:tcPr marL="121920" marR="121920"/>
                </a:tc>
                <a:tc>
                  <a:txBody>
                    <a:bodyPr/>
                    <a:lstStyle/>
                    <a:p>
                      <a:pPr algn="ctr"/>
                      <a:r>
                        <a:rPr lang="en-US" dirty="0" smtClean="0"/>
                        <a:t>M</a:t>
                      </a:r>
                      <a:endParaRPr lang="en-US" dirty="0"/>
                    </a:p>
                  </a:txBody>
                  <a:tcPr marL="121920" marR="121920"/>
                </a:tc>
                <a:tc>
                  <a:txBody>
                    <a:bodyPr/>
                    <a:lstStyle/>
                    <a:p>
                      <a:pPr algn="ctr"/>
                      <a:r>
                        <a:rPr lang="en-US" dirty="0" smtClean="0"/>
                        <a:t>-</a:t>
                      </a:r>
                      <a:endParaRPr lang="en-US" dirty="0"/>
                    </a:p>
                  </a:txBody>
                  <a:tcPr marL="121920" marR="121920"/>
                </a:tc>
                <a:tc>
                  <a:txBody>
                    <a:bodyPr/>
                    <a:lstStyle/>
                    <a:p>
                      <a:pPr algn="ctr"/>
                      <a:r>
                        <a:rPr lang="en-US" dirty="0" smtClean="0"/>
                        <a:t>-</a:t>
                      </a:r>
                      <a:endParaRPr lang="en-US" dirty="0"/>
                    </a:p>
                  </a:txBody>
                  <a:tcPr marL="121920" marR="121920"/>
                </a:tc>
              </a:tr>
              <a:tr h="510418">
                <a:tc vMerge="1">
                  <a:txBody>
                    <a:bodyPr/>
                    <a:lstStyle/>
                    <a:p>
                      <a:endParaRPr lang="en-US" dirty="0"/>
                    </a:p>
                  </a:txBody>
                  <a:tcPr>
                    <a:lnL w="12700" cmpd="sng">
                      <a:noFill/>
                    </a:lnL>
                  </a:tcPr>
                </a:tc>
                <a:tc vMerge="1">
                  <a:txBody>
                    <a:bodyPr/>
                    <a:lstStyle/>
                    <a:p>
                      <a:endParaRPr lang="en-US" dirty="0"/>
                    </a:p>
                  </a:txBody>
                  <a:tcPr/>
                </a:tc>
                <a:tc vMerge="1">
                  <a:txBody>
                    <a:bodyPr/>
                    <a:lstStyle/>
                    <a:p>
                      <a:endParaRPr lang="en-US" dirty="0"/>
                    </a:p>
                  </a:txBody>
                  <a:tcPr/>
                </a:tc>
                <a:tc>
                  <a:txBody>
                    <a:bodyPr/>
                    <a:lstStyle/>
                    <a:p>
                      <a:pPr algn="ctr"/>
                      <a:r>
                        <a:rPr lang="en-US" dirty="0" smtClean="0"/>
                        <a:t>M</a:t>
                      </a:r>
                      <a:endParaRPr lang="en-US" dirty="0"/>
                    </a:p>
                  </a:txBody>
                  <a:tcPr marL="121920" marR="121920"/>
                </a:tc>
                <a:tc>
                  <a:txBody>
                    <a:bodyPr/>
                    <a:lstStyle/>
                    <a:p>
                      <a:pPr algn="ctr"/>
                      <a:r>
                        <a:rPr lang="en-US" dirty="0" smtClean="0"/>
                        <a:t>M</a:t>
                      </a:r>
                      <a:endParaRPr lang="en-US" dirty="0"/>
                    </a:p>
                  </a:txBody>
                  <a:tcPr marL="121920" marR="121920"/>
                </a:tc>
                <a:tc>
                  <a:txBody>
                    <a:bodyPr/>
                    <a:lstStyle/>
                    <a:p>
                      <a:pPr algn="ctr"/>
                      <a:r>
                        <a:rPr lang="en-US" dirty="0" smtClean="0"/>
                        <a:t>B/M*</a:t>
                      </a:r>
                      <a:endParaRPr lang="en-US" dirty="0"/>
                    </a:p>
                  </a:txBody>
                  <a:tcPr marL="121920" marR="121920"/>
                </a:tc>
              </a:tr>
              <a:tr h="340279">
                <a:tc>
                  <a:txBody>
                    <a:bodyPr/>
                    <a:lstStyle/>
                    <a:p>
                      <a:r>
                        <a:rPr lang="en-US" dirty="0" smtClean="0"/>
                        <a:t>4</a:t>
                      </a:r>
                      <a:endParaRPr lang="en-US" dirty="0"/>
                    </a:p>
                  </a:txBody>
                  <a:tcPr marL="121920" marR="121920"/>
                </a:tc>
                <a:tc>
                  <a:txBody>
                    <a:bodyPr/>
                    <a:lstStyle/>
                    <a:p>
                      <a:r>
                        <a:rPr lang="en-US" dirty="0" err="1" smtClean="0"/>
                        <a:t>Profesor</a:t>
                      </a:r>
                      <a:endParaRPr lang="en-US" dirty="0"/>
                    </a:p>
                  </a:txBody>
                  <a:tcPr marL="121920" marR="121920"/>
                </a:tc>
                <a:tc>
                  <a:txBody>
                    <a:bodyPr/>
                    <a:lstStyle/>
                    <a:p>
                      <a:pPr algn="ctr"/>
                      <a:r>
                        <a:rPr lang="en-US" dirty="0" err="1" smtClean="0"/>
                        <a:t>Doktor</a:t>
                      </a:r>
                      <a:endParaRPr lang="en-US" dirty="0"/>
                    </a:p>
                  </a:txBody>
                  <a:tcPr marL="121920" marR="121920"/>
                </a:tc>
                <a:tc>
                  <a:txBody>
                    <a:bodyPr/>
                    <a:lstStyle/>
                    <a:p>
                      <a:pPr algn="ctr"/>
                      <a:r>
                        <a:rPr lang="en-US" dirty="0" smtClean="0"/>
                        <a:t>M</a:t>
                      </a:r>
                      <a:endParaRPr lang="en-US" dirty="0"/>
                    </a:p>
                  </a:txBody>
                  <a:tcPr marL="121920" marR="121920"/>
                </a:tc>
                <a:tc>
                  <a:txBody>
                    <a:bodyPr/>
                    <a:lstStyle/>
                    <a:p>
                      <a:pPr algn="ctr"/>
                      <a:r>
                        <a:rPr lang="en-US" dirty="0" smtClean="0"/>
                        <a:t>M</a:t>
                      </a:r>
                      <a:endParaRPr lang="en-US" dirty="0"/>
                    </a:p>
                  </a:txBody>
                  <a:tcPr marL="121920" marR="121920"/>
                </a:tc>
                <a:tc>
                  <a:txBody>
                    <a:bodyPr/>
                    <a:lstStyle/>
                    <a:p>
                      <a:pPr algn="ctr"/>
                      <a:r>
                        <a:rPr lang="en-US" dirty="0" smtClean="0"/>
                        <a:t>M**</a:t>
                      </a:r>
                      <a:endParaRPr lang="en-US" dirty="0"/>
                    </a:p>
                  </a:txBody>
                  <a:tcPr marL="121920" marR="121920"/>
                </a:tc>
              </a:tr>
            </a:tbl>
          </a:graphicData>
        </a:graphic>
      </p:graphicFrame>
      <p:sp>
        <p:nvSpPr>
          <p:cNvPr id="5" name="TextBox 4"/>
          <p:cNvSpPr txBox="1"/>
          <p:nvPr/>
        </p:nvSpPr>
        <p:spPr>
          <a:xfrm>
            <a:off x="893747" y="299901"/>
            <a:ext cx="10160493" cy="646331"/>
          </a:xfrm>
          <a:prstGeom prst="rect">
            <a:avLst/>
          </a:prstGeom>
          <a:noFill/>
        </p:spPr>
        <p:txBody>
          <a:bodyPr wrap="square" rtlCol="0">
            <a:spAutoFit/>
          </a:bodyPr>
          <a:lstStyle/>
          <a:p>
            <a:pPr algn="ctr"/>
            <a:r>
              <a:rPr lang="en-US" b="1" dirty="0" smtClean="0"/>
              <a:t>WEWENANG DAN TANGGUNG JAWAB DOSEN DALAM KEGIATAN </a:t>
            </a:r>
          </a:p>
          <a:p>
            <a:pPr algn="ctr"/>
            <a:r>
              <a:rPr lang="en-US" b="1" dirty="0" smtClean="0"/>
              <a:t>BIMBINGAN LAPORAN TUGAS AKHIR, SKRIPSI, TESIS, DAN DISERTASI</a:t>
            </a:r>
            <a:endParaRPr lang="en-US" b="1" dirty="0"/>
          </a:p>
        </p:txBody>
      </p:sp>
      <p:sp>
        <p:nvSpPr>
          <p:cNvPr id="2" name="TextBox 1"/>
          <p:cNvSpPr txBox="1"/>
          <p:nvPr/>
        </p:nvSpPr>
        <p:spPr>
          <a:xfrm>
            <a:off x="893747" y="5662813"/>
            <a:ext cx="10160493" cy="1200329"/>
          </a:xfrm>
          <a:prstGeom prst="rect">
            <a:avLst/>
          </a:prstGeom>
          <a:noFill/>
        </p:spPr>
        <p:txBody>
          <a:bodyPr wrap="square" rtlCol="0">
            <a:spAutoFit/>
          </a:bodyPr>
          <a:lstStyle/>
          <a:p>
            <a:pPr marL="285750" indent="-285750">
              <a:buFontTx/>
              <a:buChar char="•"/>
            </a:pPr>
            <a:r>
              <a:rPr lang="en-US" dirty="0" smtClean="0"/>
              <a:t>=   </a:t>
            </a:r>
            <a:r>
              <a:rPr lang="en-US" dirty="0" err="1" smtClean="0"/>
              <a:t>sebagai</a:t>
            </a:r>
            <a:r>
              <a:rPr lang="en-US" dirty="0" smtClean="0"/>
              <a:t> </a:t>
            </a:r>
            <a:r>
              <a:rPr lang="en-US" dirty="0" err="1" smtClean="0"/>
              <a:t>penulis</a:t>
            </a:r>
            <a:r>
              <a:rPr lang="en-US" dirty="0" smtClean="0"/>
              <a:t> </a:t>
            </a:r>
            <a:r>
              <a:rPr lang="en-US" dirty="0" err="1" smtClean="0"/>
              <a:t>pertama</a:t>
            </a:r>
            <a:r>
              <a:rPr lang="en-US" dirty="0" smtClean="0"/>
              <a:t> </a:t>
            </a:r>
            <a:r>
              <a:rPr lang="en-US" dirty="0" err="1" smtClean="0"/>
              <a:t>pada</a:t>
            </a:r>
            <a:r>
              <a:rPr lang="en-US" dirty="0" smtClean="0"/>
              <a:t> </a:t>
            </a:r>
            <a:r>
              <a:rPr lang="en-US" dirty="0" err="1" smtClean="0"/>
              <a:t>jurnal</a:t>
            </a:r>
            <a:r>
              <a:rPr lang="en-US" dirty="0" smtClean="0"/>
              <a:t> </a:t>
            </a:r>
            <a:r>
              <a:rPr lang="en-US" dirty="0" err="1" smtClean="0"/>
              <a:t>internasional</a:t>
            </a:r>
            <a:r>
              <a:rPr lang="en-US" dirty="0" smtClean="0"/>
              <a:t> </a:t>
            </a:r>
            <a:r>
              <a:rPr lang="en-US" dirty="0" err="1" smtClean="0"/>
              <a:t>bereputasi</a:t>
            </a:r>
            <a:endParaRPr lang="en-US" dirty="0" smtClean="0"/>
          </a:p>
          <a:p>
            <a:r>
              <a:rPr lang="en-US" dirty="0" smtClean="0"/>
              <a:t>** =    </a:t>
            </a:r>
            <a:r>
              <a:rPr lang="en-US" dirty="0" err="1" smtClean="0"/>
              <a:t>sesuai</a:t>
            </a:r>
            <a:r>
              <a:rPr lang="en-US" dirty="0" smtClean="0"/>
              <a:t> </a:t>
            </a:r>
            <a:r>
              <a:rPr lang="en-US" dirty="0" err="1" smtClean="0"/>
              <a:t>Pasal</a:t>
            </a:r>
            <a:r>
              <a:rPr lang="en-US" dirty="0" smtClean="0"/>
              <a:t> 26 </a:t>
            </a:r>
            <a:r>
              <a:rPr lang="en-US" dirty="0" err="1" smtClean="0"/>
              <a:t>ayat</a:t>
            </a:r>
            <a:r>
              <a:rPr lang="en-US" dirty="0" smtClean="0"/>
              <a:t> (10) b </a:t>
            </a:r>
            <a:r>
              <a:rPr lang="en-US" dirty="0" err="1" smtClean="0"/>
              <a:t>Permendikbud</a:t>
            </a:r>
            <a:r>
              <a:rPr lang="en-US" dirty="0" smtClean="0"/>
              <a:t> No.49 </a:t>
            </a:r>
            <a:r>
              <a:rPr lang="en-US" dirty="0" err="1" smtClean="0"/>
              <a:t>Tahun</a:t>
            </a:r>
            <a:r>
              <a:rPr lang="en-US" dirty="0" smtClean="0"/>
              <a:t> 2014</a:t>
            </a:r>
          </a:p>
          <a:p>
            <a:r>
              <a:rPr lang="en-US" dirty="0" smtClean="0"/>
              <a:t>M  =    </a:t>
            </a:r>
            <a:r>
              <a:rPr lang="en-US" dirty="0" err="1" smtClean="0"/>
              <a:t>Melaksanakan</a:t>
            </a:r>
            <a:endParaRPr lang="en-US" dirty="0" smtClean="0"/>
          </a:p>
          <a:p>
            <a:r>
              <a:rPr lang="en-US" dirty="0" smtClean="0"/>
              <a:t>B   =    </a:t>
            </a:r>
            <a:r>
              <a:rPr lang="en-US" dirty="0" err="1" smtClean="0"/>
              <a:t>Membantu</a:t>
            </a:r>
            <a:endParaRPr lang="en-US" dirty="0"/>
          </a:p>
        </p:txBody>
      </p:sp>
    </p:spTree>
    <p:extLst>
      <p:ext uri="{BB962C8B-B14F-4D97-AF65-F5344CB8AC3E}">
        <p14:creationId xmlns:p14="http://schemas.microsoft.com/office/powerpoint/2010/main" val="2640382145"/>
      </p:ext>
    </p:extLst>
  </p:cSld>
  <p:clrMapOvr>
    <a:masterClrMapping/>
  </p:clrMapOvr>
  <p:timing>
    <p:tnLst>
      <p:par>
        <p:cTn xmlns:p14="http://schemas.microsoft.com/office/powerpoint/2010/mai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1711280144"/>
              </p:ext>
            </p:extLst>
          </p:nvPr>
        </p:nvGraphicFramePr>
        <p:xfrm>
          <a:off x="1246544" y="917342"/>
          <a:ext cx="9760655" cy="4427928"/>
        </p:xfrm>
        <a:graphic>
          <a:graphicData uri="http://schemas.openxmlformats.org/drawingml/2006/table">
            <a:tbl>
              <a:tblPr firstRow="1" bandRow="1">
                <a:tableStyleId>{5C22544A-7EE6-4342-B048-85BDC9FD1C3A}</a:tableStyleId>
              </a:tblPr>
              <a:tblGrid>
                <a:gridCol w="917264"/>
                <a:gridCol w="2116769"/>
                <a:gridCol w="1505257"/>
                <a:gridCol w="1967813"/>
                <a:gridCol w="1626776"/>
                <a:gridCol w="1626776"/>
              </a:tblGrid>
              <a:tr h="737988">
                <a:tc>
                  <a:txBody>
                    <a:bodyPr/>
                    <a:lstStyle/>
                    <a:p>
                      <a:r>
                        <a:rPr lang="en-US" dirty="0" smtClean="0"/>
                        <a:t>No</a:t>
                      </a:r>
                      <a:endParaRPr lang="en-US" dirty="0"/>
                    </a:p>
                  </a:txBody>
                  <a:tcPr marL="121920" marR="121920"/>
                </a:tc>
                <a:tc>
                  <a:txBody>
                    <a:bodyPr/>
                    <a:lstStyle/>
                    <a:p>
                      <a:r>
                        <a:rPr lang="en-US" dirty="0" err="1" smtClean="0"/>
                        <a:t>Jabatan</a:t>
                      </a:r>
                      <a:endParaRPr lang="en-US" dirty="0" smtClean="0"/>
                    </a:p>
                    <a:p>
                      <a:r>
                        <a:rPr lang="en-US" dirty="0" err="1" smtClean="0"/>
                        <a:t>Akademik</a:t>
                      </a:r>
                      <a:endParaRPr lang="en-US" dirty="0"/>
                    </a:p>
                  </a:txBody>
                  <a:tcPr marL="121920" marR="121920"/>
                </a:tc>
                <a:tc>
                  <a:txBody>
                    <a:bodyPr/>
                    <a:lstStyle/>
                    <a:p>
                      <a:r>
                        <a:rPr lang="en-US" dirty="0" err="1" smtClean="0"/>
                        <a:t>Jurnal</a:t>
                      </a:r>
                      <a:endParaRPr lang="en-US" dirty="0" smtClean="0"/>
                    </a:p>
                    <a:p>
                      <a:r>
                        <a:rPr lang="en-US" dirty="0" err="1" smtClean="0"/>
                        <a:t>Nasional</a:t>
                      </a:r>
                      <a:endParaRPr lang="en-US" dirty="0"/>
                    </a:p>
                  </a:txBody>
                  <a:tcPr marL="121920" marR="121920"/>
                </a:tc>
                <a:tc>
                  <a:txBody>
                    <a:bodyPr/>
                    <a:lstStyle/>
                    <a:p>
                      <a:r>
                        <a:rPr lang="en-US" dirty="0" err="1" smtClean="0"/>
                        <a:t>Jurnal</a:t>
                      </a:r>
                      <a:r>
                        <a:rPr lang="en-US" baseline="0" dirty="0" smtClean="0"/>
                        <a:t> </a:t>
                      </a:r>
                      <a:r>
                        <a:rPr lang="en-US" baseline="0" dirty="0" err="1" smtClean="0"/>
                        <a:t>Nas</a:t>
                      </a:r>
                      <a:r>
                        <a:rPr lang="en-US" baseline="0" dirty="0" smtClean="0"/>
                        <a:t>.</a:t>
                      </a:r>
                    </a:p>
                    <a:p>
                      <a:r>
                        <a:rPr lang="en-US" baseline="0" dirty="0" err="1" smtClean="0"/>
                        <a:t>Terakreditasi</a:t>
                      </a:r>
                      <a:endParaRPr lang="en-US" dirty="0"/>
                    </a:p>
                  </a:txBody>
                  <a:tcPr marL="121920" marR="121920"/>
                </a:tc>
                <a:tc>
                  <a:txBody>
                    <a:bodyPr/>
                    <a:lstStyle/>
                    <a:p>
                      <a:r>
                        <a:rPr lang="en-US" dirty="0" err="1" smtClean="0"/>
                        <a:t>Jurnal</a:t>
                      </a:r>
                      <a:endParaRPr lang="en-US" dirty="0" smtClean="0"/>
                    </a:p>
                    <a:p>
                      <a:r>
                        <a:rPr lang="en-US" dirty="0" smtClean="0"/>
                        <a:t>Int.</a:t>
                      </a:r>
                    </a:p>
                  </a:txBody>
                  <a:tcPr marL="121920" marR="121920"/>
                </a:tc>
                <a:tc>
                  <a:txBody>
                    <a:bodyPr/>
                    <a:lstStyle/>
                    <a:p>
                      <a:r>
                        <a:rPr lang="en-US" dirty="0" err="1" smtClean="0"/>
                        <a:t>Jurnal</a:t>
                      </a:r>
                      <a:r>
                        <a:rPr lang="en-US" dirty="0" smtClean="0"/>
                        <a:t> </a:t>
                      </a:r>
                      <a:r>
                        <a:rPr lang="en-US" dirty="0" err="1" smtClean="0"/>
                        <a:t>Int</a:t>
                      </a:r>
                      <a:endParaRPr lang="en-US" dirty="0" smtClean="0"/>
                    </a:p>
                    <a:p>
                      <a:r>
                        <a:rPr lang="en-US" dirty="0" err="1" smtClean="0"/>
                        <a:t>Bereputasi</a:t>
                      </a:r>
                      <a:endParaRPr lang="en-US" dirty="0"/>
                    </a:p>
                  </a:txBody>
                  <a:tcPr marL="121920" marR="121920"/>
                </a:tc>
              </a:tr>
              <a:tr h="737988">
                <a:tc>
                  <a:txBody>
                    <a:bodyPr/>
                    <a:lstStyle/>
                    <a:p>
                      <a:r>
                        <a:rPr lang="en-US" dirty="0" smtClean="0"/>
                        <a:t>1</a:t>
                      </a:r>
                      <a:endParaRPr lang="en-US" dirty="0"/>
                    </a:p>
                  </a:txBody>
                  <a:tcPr marL="121920" marR="121920"/>
                </a:tc>
                <a:tc>
                  <a:txBody>
                    <a:bodyPr/>
                    <a:lstStyle/>
                    <a:p>
                      <a:r>
                        <a:rPr lang="en-US" dirty="0" err="1" smtClean="0"/>
                        <a:t>Asisten</a:t>
                      </a:r>
                      <a:r>
                        <a:rPr lang="en-US" dirty="0" smtClean="0"/>
                        <a:t> </a:t>
                      </a:r>
                      <a:r>
                        <a:rPr lang="en-US" dirty="0" err="1" smtClean="0"/>
                        <a:t>Ahli</a:t>
                      </a:r>
                      <a:endParaRPr lang="en-US" dirty="0"/>
                    </a:p>
                  </a:txBody>
                  <a:tcPr marL="121920" marR="121920"/>
                </a:tc>
                <a:tc>
                  <a:txBody>
                    <a:bodyPr/>
                    <a:lstStyle/>
                    <a:p>
                      <a:r>
                        <a:rPr lang="en-US" dirty="0" smtClean="0"/>
                        <a:t>W</a:t>
                      </a:r>
                      <a:endParaRPr lang="en-US" dirty="0"/>
                    </a:p>
                  </a:txBody>
                  <a:tcPr marL="121920" marR="121920"/>
                </a:tc>
                <a:tc>
                  <a:txBody>
                    <a:bodyPr/>
                    <a:lstStyle/>
                    <a:p>
                      <a:r>
                        <a:rPr lang="en-US" dirty="0" smtClean="0"/>
                        <a:t>S</a:t>
                      </a:r>
                      <a:endParaRPr lang="en-US" dirty="0"/>
                    </a:p>
                  </a:txBody>
                  <a:tcPr marL="121920" marR="121920"/>
                </a:tc>
                <a:tc>
                  <a:txBody>
                    <a:bodyPr/>
                    <a:lstStyle/>
                    <a:p>
                      <a:r>
                        <a:rPr lang="en-US" dirty="0" smtClean="0"/>
                        <a:t>S</a:t>
                      </a:r>
                      <a:endParaRPr lang="en-US" dirty="0"/>
                    </a:p>
                  </a:txBody>
                  <a:tcPr marL="121920" marR="121920"/>
                </a:tc>
                <a:tc>
                  <a:txBody>
                    <a:bodyPr/>
                    <a:lstStyle/>
                    <a:p>
                      <a:r>
                        <a:rPr lang="en-US" dirty="0" smtClean="0"/>
                        <a:t>S</a:t>
                      </a:r>
                      <a:endParaRPr lang="en-US" dirty="0"/>
                    </a:p>
                  </a:txBody>
                  <a:tcPr marL="121920" marR="121920"/>
                </a:tc>
              </a:tr>
              <a:tr h="737988">
                <a:tc>
                  <a:txBody>
                    <a:bodyPr/>
                    <a:lstStyle/>
                    <a:p>
                      <a:r>
                        <a:rPr lang="en-US" dirty="0" smtClean="0"/>
                        <a:t>2</a:t>
                      </a:r>
                      <a:endParaRPr lang="en-US" dirty="0"/>
                    </a:p>
                  </a:txBody>
                  <a:tcPr marL="121920" marR="121920"/>
                </a:tc>
                <a:tc>
                  <a:txBody>
                    <a:bodyPr/>
                    <a:lstStyle/>
                    <a:p>
                      <a:r>
                        <a:rPr lang="en-US" dirty="0" err="1" smtClean="0"/>
                        <a:t>Lektor</a:t>
                      </a:r>
                      <a:endParaRPr lang="en-US" dirty="0"/>
                    </a:p>
                  </a:txBody>
                  <a:tcPr marL="121920" marR="121920"/>
                </a:tc>
                <a:tc>
                  <a:txBody>
                    <a:bodyPr/>
                    <a:lstStyle/>
                    <a:p>
                      <a:r>
                        <a:rPr lang="en-US" dirty="0" smtClean="0"/>
                        <a:t>W</a:t>
                      </a:r>
                      <a:endParaRPr lang="en-US" dirty="0"/>
                    </a:p>
                  </a:txBody>
                  <a:tcPr marL="121920" marR="121920"/>
                </a:tc>
                <a:tc>
                  <a:txBody>
                    <a:bodyPr/>
                    <a:lstStyle/>
                    <a:p>
                      <a:r>
                        <a:rPr lang="en-US" dirty="0" smtClean="0"/>
                        <a:t>S</a:t>
                      </a:r>
                      <a:endParaRPr lang="en-US" dirty="0"/>
                    </a:p>
                  </a:txBody>
                  <a:tcPr marL="121920" marR="121920"/>
                </a:tc>
                <a:tc>
                  <a:txBody>
                    <a:bodyPr/>
                    <a:lstStyle/>
                    <a:p>
                      <a:r>
                        <a:rPr lang="en-US" dirty="0" smtClean="0"/>
                        <a:t>S</a:t>
                      </a:r>
                      <a:endParaRPr lang="en-US" dirty="0"/>
                    </a:p>
                  </a:txBody>
                  <a:tcPr marL="121920" marR="121920"/>
                </a:tc>
                <a:tc>
                  <a:txBody>
                    <a:bodyPr/>
                    <a:lstStyle/>
                    <a:p>
                      <a:r>
                        <a:rPr lang="en-US" dirty="0" smtClean="0"/>
                        <a:t>S</a:t>
                      </a:r>
                      <a:endParaRPr lang="en-US" dirty="0"/>
                    </a:p>
                  </a:txBody>
                  <a:tcPr marL="121920" marR="121920"/>
                </a:tc>
              </a:tr>
              <a:tr h="737988">
                <a:tc>
                  <a:txBody>
                    <a:bodyPr/>
                    <a:lstStyle/>
                    <a:p>
                      <a:r>
                        <a:rPr lang="en-US" dirty="0" smtClean="0"/>
                        <a:t>3</a:t>
                      </a:r>
                      <a:endParaRPr lang="en-US" dirty="0"/>
                    </a:p>
                  </a:txBody>
                  <a:tcPr marL="121920" marR="121920"/>
                </a:tc>
                <a:tc>
                  <a:txBody>
                    <a:bodyPr/>
                    <a:lstStyle/>
                    <a:p>
                      <a:r>
                        <a:rPr lang="en-US" dirty="0" err="1" smtClean="0"/>
                        <a:t>Lektor</a:t>
                      </a:r>
                      <a:r>
                        <a:rPr lang="en-US" dirty="0" smtClean="0"/>
                        <a:t> </a:t>
                      </a:r>
                      <a:r>
                        <a:rPr lang="en-US" dirty="0" err="1" smtClean="0"/>
                        <a:t>Kepala</a:t>
                      </a:r>
                      <a:r>
                        <a:rPr lang="en-US" dirty="0" smtClean="0"/>
                        <a:t>/</a:t>
                      </a:r>
                    </a:p>
                    <a:p>
                      <a:r>
                        <a:rPr lang="en-US" dirty="0" smtClean="0"/>
                        <a:t>Magister</a:t>
                      </a:r>
                      <a:endParaRPr lang="en-US" dirty="0"/>
                    </a:p>
                  </a:txBody>
                  <a:tcPr marL="121920" marR="121920"/>
                </a:tc>
                <a:tc>
                  <a:txBody>
                    <a:bodyPr/>
                    <a:lstStyle/>
                    <a:p>
                      <a:r>
                        <a:rPr lang="en-US" dirty="0" smtClean="0"/>
                        <a:t>S</a:t>
                      </a:r>
                      <a:endParaRPr lang="en-US" dirty="0"/>
                    </a:p>
                  </a:txBody>
                  <a:tcPr marL="121920" marR="121920"/>
                </a:tc>
                <a:tc>
                  <a:txBody>
                    <a:bodyPr/>
                    <a:lstStyle/>
                    <a:p>
                      <a:r>
                        <a:rPr lang="en-US" dirty="0" smtClean="0"/>
                        <a:t>S</a:t>
                      </a:r>
                      <a:endParaRPr lang="en-US" dirty="0"/>
                    </a:p>
                  </a:txBody>
                  <a:tcPr marL="121920" marR="121920"/>
                </a:tc>
                <a:tc>
                  <a:txBody>
                    <a:bodyPr/>
                    <a:lstStyle/>
                    <a:p>
                      <a:r>
                        <a:rPr lang="en-US" dirty="0" smtClean="0"/>
                        <a:t>W</a:t>
                      </a:r>
                      <a:endParaRPr lang="en-US" dirty="0"/>
                    </a:p>
                  </a:txBody>
                  <a:tcPr marL="121920" marR="121920"/>
                </a:tc>
                <a:tc>
                  <a:txBody>
                    <a:bodyPr/>
                    <a:lstStyle/>
                    <a:p>
                      <a:r>
                        <a:rPr lang="en-US" dirty="0" smtClean="0"/>
                        <a:t>S</a:t>
                      </a:r>
                      <a:endParaRPr lang="en-US" dirty="0"/>
                    </a:p>
                  </a:txBody>
                  <a:tcPr marL="121920" marR="121920"/>
                </a:tc>
              </a:tr>
              <a:tr h="737988">
                <a:tc>
                  <a:txBody>
                    <a:bodyPr/>
                    <a:lstStyle/>
                    <a:p>
                      <a:r>
                        <a:rPr lang="en-US" dirty="0" smtClean="0"/>
                        <a:t>4</a:t>
                      </a:r>
                      <a:endParaRPr lang="en-US" dirty="0"/>
                    </a:p>
                  </a:txBody>
                  <a:tcPr marL="121920" marR="121920"/>
                </a:tc>
                <a:tc>
                  <a:txBody>
                    <a:bodyPr/>
                    <a:lstStyle/>
                    <a:p>
                      <a:r>
                        <a:rPr lang="en-US" dirty="0" err="1" smtClean="0"/>
                        <a:t>Lektor</a:t>
                      </a:r>
                      <a:r>
                        <a:rPr lang="en-US" dirty="0" smtClean="0"/>
                        <a:t> </a:t>
                      </a:r>
                      <a:r>
                        <a:rPr lang="en-US" dirty="0" err="1" smtClean="0"/>
                        <a:t>Kepala</a:t>
                      </a:r>
                      <a:r>
                        <a:rPr lang="en-US" dirty="0" smtClean="0"/>
                        <a:t>/</a:t>
                      </a:r>
                    </a:p>
                    <a:p>
                      <a:r>
                        <a:rPr lang="en-US" dirty="0" err="1" smtClean="0"/>
                        <a:t>Doktor</a:t>
                      </a:r>
                      <a:endParaRPr lang="en-US" dirty="0"/>
                    </a:p>
                  </a:txBody>
                  <a:tcPr marL="121920" marR="121920"/>
                </a:tc>
                <a:tc>
                  <a:txBody>
                    <a:bodyPr/>
                    <a:lstStyle/>
                    <a:p>
                      <a:r>
                        <a:rPr lang="en-US" dirty="0" smtClean="0"/>
                        <a:t>S</a:t>
                      </a:r>
                      <a:endParaRPr lang="en-US" dirty="0"/>
                    </a:p>
                  </a:txBody>
                  <a:tcPr marL="121920" marR="121920"/>
                </a:tc>
                <a:tc>
                  <a:txBody>
                    <a:bodyPr/>
                    <a:lstStyle/>
                    <a:p>
                      <a:r>
                        <a:rPr lang="en-US" dirty="0" smtClean="0"/>
                        <a:t>W</a:t>
                      </a:r>
                      <a:endParaRPr lang="en-US" dirty="0"/>
                    </a:p>
                  </a:txBody>
                  <a:tcPr marL="121920" marR="121920"/>
                </a:tc>
                <a:tc>
                  <a:txBody>
                    <a:bodyPr/>
                    <a:lstStyle/>
                    <a:p>
                      <a:r>
                        <a:rPr lang="en-US" dirty="0" smtClean="0"/>
                        <a:t>S</a:t>
                      </a:r>
                      <a:endParaRPr lang="en-US" dirty="0"/>
                    </a:p>
                  </a:txBody>
                  <a:tcPr marL="121920" marR="121920"/>
                </a:tc>
                <a:tc>
                  <a:txBody>
                    <a:bodyPr/>
                    <a:lstStyle/>
                    <a:p>
                      <a:r>
                        <a:rPr lang="en-US" dirty="0" smtClean="0"/>
                        <a:t>S</a:t>
                      </a:r>
                      <a:endParaRPr lang="en-US" dirty="0"/>
                    </a:p>
                  </a:txBody>
                  <a:tcPr marL="121920" marR="121920"/>
                </a:tc>
              </a:tr>
              <a:tr h="737988">
                <a:tc>
                  <a:txBody>
                    <a:bodyPr/>
                    <a:lstStyle/>
                    <a:p>
                      <a:r>
                        <a:rPr lang="en-US" dirty="0" smtClean="0"/>
                        <a:t>5</a:t>
                      </a:r>
                      <a:endParaRPr lang="en-US" dirty="0"/>
                    </a:p>
                  </a:txBody>
                  <a:tcPr marL="121920" marR="121920"/>
                </a:tc>
                <a:tc>
                  <a:txBody>
                    <a:bodyPr/>
                    <a:lstStyle/>
                    <a:p>
                      <a:r>
                        <a:rPr lang="en-US" dirty="0" err="1" smtClean="0"/>
                        <a:t>Profesor</a:t>
                      </a:r>
                      <a:endParaRPr lang="en-US" dirty="0"/>
                    </a:p>
                  </a:txBody>
                  <a:tcPr marL="121920" marR="121920"/>
                </a:tc>
                <a:tc>
                  <a:txBody>
                    <a:bodyPr/>
                    <a:lstStyle/>
                    <a:p>
                      <a:r>
                        <a:rPr lang="en-US" dirty="0" smtClean="0"/>
                        <a:t>S</a:t>
                      </a:r>
                      <a:endParaRPr lang="en-US" dirty="0"/>
                    </a:p>
                  </a:txBody>
                  <a:tcPr marL="121920" marR="121920"/>
                </a:tc>
                <a:tc>
                  <a:txBody>
                    <a:bodyPr/>
                    <a:lstStyle/>
                    <a:p>
                      <a:r>
                        <a:rPr lang="en-US" dirty="0" smtClean="0"/>
                        <a:t>S</a:t>
                      </a:r>
                      <a:endParaRPr lang="en-US" dirty="0"/>
                    </a:p>
                  </a:txBody>
                  <a:tcPr marL="121920" marR="121920"/>
                </a:tc>
                <a:tc>
                  <a:txBody>
                    <a:bodyPr/>
                    <a:lstStyle/>
                    <a:p>
                      <a:r>
                        <a:rPr lang="en-US" dirty="0" smtClean="0"/>
                        <a:t>S</a:t>
                      </a:r>
                      <a:endParaRPr lang="en-US" dirty="0"/>
                    </a:p>
                  </a:txBody>
                  <a:tcPr marL="121920" marR="121920"/>
                </a:tc>
                <a:tc>
                  <a:txBody>
                    <a:bodyPr/>
                    <a:lstStyle/>
                    <a:p>
                      <a:r>
                        <a:rPr lang="en-US" dirty="0" smtClean="0"/>
                        <a:t>W</a:t>
                      </a:r>
                      <a:endParaRPr lang="en-US" dirty="0"/>
                    </a:p>
                  </a:txBody>
                  <a:tcPr marL="121920" marR="121920"/>
                </a:tc>
              </a:tr>
            </a:tbl>
          </a:graphicData>
        </a:graphic>
      </p:graphicFrame>
      <p:sp>
        <p:nvSpPr>
          <p:cNvPr id="5" name="TextBox 4"/>
          <p:cNvSpPr txBox="1"/>
          <p:nvPr/>
        </p:nvSpPr>
        <p:spPr>
          <a:xfrm>
            <a:off x="987826" y="405747"/>
            <a:ext cx="10231049" cy="369332"/>
          </a:xfrm>
          <a:prstGeom prst="rect">
            <a:avLst/>
          </a:prstGeom>
          <a:noFill/>
        </p:spPr>
        <p:txBody>
          <a:bodyPr wrap="square" rtlCol="0">
            <a:spAutoFit/>
          </a:bodyPr>
          <a:lstStyle/>
          <a:p>
            <a:pPr algn="ctr"/>
            <a:r>
              <a:rPr lang="en-US" dirty="0" smtClean="0"/>
              <a:t>TANGGUNG JAWAB DALAM PUBLIKASI ILMIAH</a:t>
            </a:r>
            <a:endParaRPr lang="en-US" dirty="0"/>
          </a:p>
        </p:txBody>
      </p:sp>
      <p:sp>
        <p:nvSpPr>
          <p:cNvPr id="6" name="TextBox 5"/>
          <p:cNvSpPr txBox="1"/>
          <p:nvPr/>
        </p:nvSpPr>
        <p:spPr>
          <a:xfrm>
            <a:off x="1246544" y="5698095"/>
            <a:ext cx="9760656" cy="646331"/>
          </a:xfrm>
          <a:prstGeom prst="rect">
            <a:avLst/>
          </a:prstGeom>
          <a:noFill/>
        </p:spPr>
        <p:txBody>
          <a:bodyPr wrap="square" rtlCol="0">
            <a:spAutoFit/>
          </a:bodyPr>
          <a:lstStyle/>
          <a:p>
            <a:r>
              <a:rPr lang="en-US" dirty="0" smtClean="0"/>
              <a:t>W  =  </a:t>
            </a:r>
            <a:r>
              <a:rPr lang="en-US" dirty="0" err="1" smtClean="0"/>
              <a:t>Wajib</a:t>
            </a:r>
            <a:endParaRPr lang="en-US" dirty="0" smtClean="0"/>
          </a:p>
          <a:p>
            <a:r>
              <a:rPr lang="en-US" dirty="0" smtClean="0"/>
              <a:t>S    =  </a:t>
            </a:r>
            <a:r>
              <a:rPr lang="en-US" dirty="0" err="1" smtClean="0"/>
              <a:t>Disarankan</a:t>
            </a:r>
            <a:r>
              <a:rPr lang="en-US" dirty="0" smtClean="0"/>
              <a:t> </a:t>
            </a:r>
            <a:r>
              <a:rPr lang="en-US" dirty="0" err="1" smtClean="0"/>
              <a:t>ada</a:t>
            </a:r>
            <a:endParaRPr lang="en-US" dirty="0"/>
          </a:p>
        </p:txBody>
      </p:sp>
    </p:spTree>
    <p:extLst>
      <p:ext uri="{BB962C8B-B14F-4D97-AF65-F5344CB8AC3E}">
        <p14:creationId xmlns:p14="http://schemas.microsoft.com/office/powerpoint/2010/main" val="1807897102"/>
      </p:ext>
    </p:extLst>
  </p:cSld>
  <p:clrMapOvr>
    <a:masterClrMapping/>
  </p:clrMapOvr>
  <p:timing>
    <p:tnLst>
      <p:par>
        <p:cTn xmlns:p14="http://schemas.microsoft.com/office/powerpoint/2010/mai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000567" y="1539502"/>
            <a:ext cx="10294290" cy="461665"/>
          </a:xfrm>
          <a:prstGeom prst="rect">
            <a:avLst/>
          </a:prstGeom>
          <a:noFill/>
        </p:spPr>
        <p:txBody>
          <a:bodyPr wrap="square" rtlCol="0">
            <a:spAutoFit/>
          </a:bodyPr>
          <a:lstStyle/>
          <a:p>
            <a:pPr algn="ctr"/>
            <a:r>
              <a:rPr lang="en-US" sz="2400" dirty="0" err="1" smtClean="0"/>
              <a:t>Contoh</a:t>
            </a:r>
            <a:r>
              <a:rPr lang="en-US" sz="2400" dirty="0" smtClean="0"/>
              <a:t> </a:t>
            </a:r>
            <a:r>
              <a:rPr lang="en-US" sz="2400" dirty="0" err="1" smtClean="0"/>
              <a:t>menghitung</a:t>
            </a:r>
            <a:r>
              <a:rPr lang="en-US" sz="2400" dirty="0" smtClean="0"/>
              <a:t> </a:t>
            </a:r>
            <a:r>
              <a:rPr lang="en-US" sz="2400" dirty="0" err="1" smtClean="0"/>
              <a:t>angka</a:t>
            </a:r>
            <a:r>
              <a:rPr lang="en-US" sz="2400" dirty="0" smtClean="0"/>
              <a:t> </a:t>
            </a:r>
            <a:r>
              <a:rPr lang="en-US" sz="2400" dirty="0" err="1" smtClean="0"/>
              <a:t>kredit</a:t>
            </a:r>
            <a:endParaRPr lang="en-US" sz="2400" dirty="0"/>
          </a:p>
        </p:txBody>
      </p:sp>
    </p:spTree>
    <p:extLst>
      <p:ext uri="{BB962C8B-B14F-4D97-AF65-F5344CB8AC3E}">
        <p14:creationId xmlns:p14="http://schemas.microsoft.com/office/powerpoint/2010/main" val="1219092148"/>
      </p:ext>
    </p:extLst>
  </p:cSld>
  <p:clrMapOvr>
    <a:masterClrMapping/>
  </p:clrMapOvr>
  <p:timing>
    <p:tnLst>
      <p:par>
        <p:cTn xmlns:p14="http://schemas.microsoft.com/office/powerpoint/2010/mai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2" name="Text Box 4"/>
          <p:cNvSpPr txBox="1">
            <a:spLocks noChangeArrowheads="1"/>
          </p:cNvSpPr>
          <p:nvPr/>
        </p:nvSpPr>
        <p:spPr bwMode="auto">
          <a:xfrm>
            <a:off x="711200" y="381001"/>
            <a:ext cx="10972800" cy="7794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marL="342900" indent="-342900">
              <a:tabLst>
                <a:tab pos="398463" algn="l"/>
                <a:tab pos="796925" algn="l"/>
              </a:tabLst>
              <a:defRPr>
                <a:solidFill>
                  <a:schemeClr val="tx1"/>
                </a:solidFill>
                <a:latin typeface="Arial" charset="0"/>
                <a:ea typeface="ＭＳ Ｐゴシック" charset="0"/>
              </a:defRPr>
            </a:lvl1pPr>
            <a:lvl2pPr marL="800100" indent="-342900">
              <a:tabLst>
                <a:tab pos="398463" algn="l"/>
                <a:tab pos="796925" algn="l"/>
              </a:tabLst>
              <a:defRPr>
                <a:solidFill>
                  <a:schemeClr val="tx1"/>
                </a:solidFill>
                <a:latin typeface="Arial" charset="0"/>
                <a:ea typeface="ＭＳ Ｐゴシック" charset="0"/>
              </a:defRPr>
            </a:lvl2pPr>
            <a:lvl3pPr marL="1257300" indent="-342900">
              <a:tabLst>
                <a:tab pos="398463" algn="l"/>
                <a:tab pos="796925" algn="l"/>
              </a:tabLst>
              <a:defRPr>
                <a:solidFill>
                  <a:schemeClr val="tx1"/>
                </a:solidFill>
                <a:latin typeface="Arial" charset="0"/>
                <a:ea typeface="ＭＳ Ｐゴシック" charset="0"/>
              </a:defRPr>
            </a:lvl3pPr>
            <a:lvl4pPr marL="1714500" indent="-342900">
              <a:tabLst>
                <a:tab pos="398463" algn="l"/>
                <a:tab pos="796925" algn="l"/>
              </a:tabLst>
              <a:defRPr>
                <a:solidFill>
                  <a:schemeClr val="tx1"/>
                </a:solidFill>
                <a:latin typeface="Arial" charset="0"/>
                <a:ea typeface="ＭＳ Ｐゴシック" charset="0"/>
              </a:defRPr>
            </a:lvl4pPr>
            <a:lvl5pPr marL="2171700" indent="-342900">
              <a:tabLst>
                <a:tab pos="398463" algn="l"/>
                <a:tab pos="796925" algn="l"/>
              </a:tabLst>
              <a:defRPr>
                <a:solidFill>
                  <a:schemeClr val="tx1"/>
                </a:solidFill>
                <a:latin typeface="Arial" charset="0"/>
                <a:ea typeface="ＭＳ Ｐゴシック" charset="0"/>
              </a:defRPr>
            </a:lvl5pPr>
            <a:lvl6pPr marL="2628900" indent="-342900" fontAlgn="base">
              <a:spcBef>
                <a:spcPct val="0"/>
              </a:spcBef>
              <a:spcAft>
                <a:spcPct val="0"/>
              </a:spcAft>
              <a:tabLst>
                <a:tab pos="398463" algn="l"/>
                <a:tab pos="796925" algn="l"/>
              </a:tabLst>
              <a:defRPr>
                <a:solidFill>
                  <a:schemeClr val="tx1"/>
                </a:solidFill>
                <a:latin typeface="Arial" charset="0"/>
                <a:ea typeface="ＭＳ Ｐゴシック" charset="0"/>
              </a:defRPr>
            </a:lvl6pPr>
            <a:lvl7pPr marL="3086100" indent="-342900" fontAlgn="base">
              <a:spcBef>
                <a:spcPct val="0"/>
              </a:spcBef>
              <a:spcAft>
                <a:spcPct val="0"/>
              </a:spcAft>
              <a:tabLst>
                <a:tab pos="398463" algn="l"/>
                <a:tab pos="796925" algn="l"/>
              </a:tabLst>
              <a:defRPr>
                <a:solidFill>
                  <a:schemeClr val="tx1"/>
                </a:solidFill>
                <a:latin typeface="Arial" charset="0"/>
                <a:ea typeface="ＭＳ Ｐゴシック" charset="0"/>
              </a:defRPr>
            </a:lvl7pPr>
            <a:lvl8pPr marL="3543300" indent="-342900" fontAlgn="base">
              <a:spcBef>
                <a:spcPct val="0"/>
              </a:spcBef>
              <a:spcAft>
                <a:spcPct val="0"/>
              </a:spcAft>
              <a:tabLst>
                <a:tab pos="398463" algn="l"/>
                <a:tab pos="796925" algn="l"/>
              </a:tabLst>
              <a:defRPr>
                <a:solidFill>
                  <a:schemeClr val="tx1"/>
                </a:solidFill>
                <a:latin typeface="Arial" charset="0"/>
                <a:ea typeface="ＭＳ Ｐゴシック" charset="0"/>
              </a:defRPr>
            </a:lvl8pPr>
            <a:lvl9pPr marL="4000500" indent="-342900" fontAlgn="base">
              <a:spcBef>
                <a:spcPct val="0"/>
              </a:spcBef>
              <a:spcAft>
                <a:spcPct val="0"/>
              </a:spcAft>
              <a:tabLst>
                <a:tab pos="398463" algn="l"/>
                <a:tab pos="796925" algn="l"/>
              </a:tabLst>
              <a:defRPr>
                <a:solidFill>
                  <a:schemeClr val="tx1"/>
                </a:solidFill>
                <a:latin typeface="Arial" charset="0"/>
                <a:ea typeface="ＭＳ Ｐゴシック" charset="0"/>
              </a:defRPr>
            </a:lvl9pPr>
          </a:lstStyle>
          <a:p>
            <a:pPr eaLnBrk="1" hangingPunct="1">
              <a:spcBef>
                <a:spcPct val="50000"/>
              </a:spcBef>
              <a:buFontTx/>
              <a:buAutoNum type="alphaUcPeriod"/>
            </a:pPr>
            <a:r>
              <a:rPr lang="en-US" b="1"/>
              <a:t>MELAKSANAKAN PENDIDIKAN DAN PENGAJARAN</a:t>
            </a:r>
          </a:p>
          <a:p>
            <a:pPr eaLnBrk="1" hangingPunct="1">
              <a:spcBef>
                <a:spcPct val="50000"/>
              </a:spcBef>
            </a:pPr>
            <a:r>
              <a:rPr lang="en-US"/>
              <a:t>	</a:t>
            </a:r>
            <a:r>
              <a:rPr lang="en-US" b="1"/>
              <a:t>1.	Melaksanakan Perkuliahan</a:t>
            </a:r>
          </a:p>
        </p:txBody>
      </p:sp>
      <p:sp>
        <p:nvSpPr>
          <p:cNvPr id="2053" name="Rectangle 5"/>
          <p:cNvSpPr>
            <a:spLocks noChangeArrowheads="1"/>
          </p:cNvSpPr>
          <p:nvPr/>
        </p:nvSpPr>
        <p:spPr bwMode="auto">
          <a:xfrm>
            <a:off x="711200" y="1447800"/>
            <a:ext cx="5384800" cy="1676400"/>
          </a:xfrm>
          <a:prstGeom prst="rect">
            <a:avLst/>
          </a:prstGeom>
          <a:solidFill>
            <a:srgbClr val="000000"/>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2054" name="Text Box 6"/>
          <p:cNvSpPr txBox="1">
            <a:spLocks noChangeArrowheads="1"/>
          </p:cNvSpPr>
          <p:nvPr/>
        </p:nvSpPr>
        <p:spPr bwMode="auto">
          <a:xfrm>
            <a:off x="812800" y="1600201"/>
            <a:ext cx="5181600" cy="9233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marL="280988" indent="-280988">
              <a:tabLst>
                <a:tab pos="280988" algn="l"/>
              </a:tabLst>
              <a:defRPr>
                <a:solidFill>
                  <a:schemeClr val="tx1"/>
                </a:solidFill>
                <a:latin typeface="Arial" charset="0"/>
                <a:ea typeface="ＭＳ Ｐゴシック" charset="0"/>
              </a:defRPr>
            </a:lvl1pPr>
            <a:lvl2pPr>
              <a:tabLst>
                <a:tab pos="280988" algn="l"/>
              </a:tabLst>
              <a:defRPr>
                <a:solidFill>
                  <a:schemeClr val="tx1"/>
                </a:solidFill>
                <a:latin typeface="Arial" charset="0"/>
                <a:ea typeface="ＭＳ Ｐゴシック" charset="0"/>
              </a:defRPr>
            </a:lvl2pPr>
            <a:lvl3pPr>
              <a:tabLst>
                <a:tab pos="280988" algn="l"/>
              </a:tabLst>
              <a:defRPr>
                <a:solidFill>
                  <a:schemeClr val="tx1"/>
                </a:solidFill>
                <a:latin typeface="Arial" charset="0"/>
                <a:ea typeface="ＭＳ Ｐゴシック" charset="0"/>
              </a:defRPr>
            </a:lvl3pPr>
            <a:lvl4pPr>
              <a:tabLst>
                <a:tab pos="280988" algn="l"/>
              </a:tabLst>
              <a:defRPr>
                <a:solidFill>
                  <a:schemeClr val="tx1"/>
                </a:solidFill>
                <a:latin typeface="Arial" charset="0"/>
                <a:ea typeface="ＭＳ Ｐゴシック" charset="0"/>
              </a:defRPr>
            </a:lvl4pPr>
            <a:lvl5pPr>
              <a:tabLst>
                <a:tab pos="280988" algn="l"/>
              </a:tabLst>
              <a:defRPr>
                <a:solidFill>
                  <a:schemeClr val="tx1"/>
                </a:solidFill>
                <a:latin typeface="Arial" charset="0"/>
                <a:ea typeface="ＭＳ Ｐゴシック" charset="0"/>
              </a:defRPr>
            </a:lvl5pPr>
            <a:lvl6pPr fontAlgn="base">
              <a:spcBef>
                <a:spcPct val="0"/>
              </a:spcBef>
              <a:spcAft>
                <a:spcPct val="0"/>
              </a:spcAft>
              <a:tabLst>
                <a:tab pos="280988" algn="l"/>
              </a:tabLst>
              <a:defRPr>
                <a:solidFill>
                  <a:schemeClr val="tx1"/>
                </a:solidFill>
                <a:latin typeface="Arial" charset="0"/>
                <a:ea typeface="ＭＳ Ｐゴシック" charset="0"/>
              </a:defRPr>
            </a:lvl6pPr>
            <a:lvl7pPr fontAlgn="base">
              <a:spcBef>
                <a:spcPct val="0"/>
              </a:spcBef>
              <a:spcAft>
                <a:spcPct val="0"/>
              </a:spcAft>
              <a:tabLst>
                <a:tab pos="280988" algn="l"/>
              </a:tabLst>
              <a:defRPr>
                <a:solidFill>
                  <a:schemeClr val="tx1"/>
                </a:solidFill>
                <a:latin typeface="Arial" charset="0"/>
                <a:ea typeface="ＭＳ Ｐゴシック" charset="0"/>
              </a:defRPr>
            </a:lvl7pPr>
            <a:lvl8pPr fontAlgn="base">
              <a:spcBef>
                <a:spcPct val="0"/>
              </a:spcBef>
              <a:spcAft>
                <a:spcPct val="0"/>
              </a:spcAft>
              <a:tabLst>
                <a:tab pos="280988" algn="l"/>
              </a:tabLst>
              <a:defRPr>
                <a:solidFill>
                  <a:schemeClr val="tx1"/>
                </a:solidFill>
                <a:latin typeface="Arial" charset="0"/>
                <a:ea typeface="ＭＳ Ｐゴシック" charset="0"/>
              </a:defRPr>
            </a:lvl8pPr>
            <a:lvl9pPr fontAlgn="base">
              <a:spcBef>
                <a:spcPct val="0"/>
              </a:spcBef>
              <a:spcAft>
                <a:spcPct val="0"/>
              </a:spcAft>
              <a:tabLst>
                <a:tab pos="280988" algn="l"/>
              </a:tabLst>
              <a:defRPr>
                <a:solidFill>
                  <a:schemeClr val="tx1"/>
                </a:solidFill>
                <a:latin typeface="Arial" charset="0"/>
                <a:ea typeface="ＭＳ Ｐゴシック" charset="0"/>
              </a:defRPr>
            </a:lvl9pPr>
          </a:lstStyle>
          <a:p>
            <a:pPr algn="just" eaLnBrk="1" hangingPunct="1">
              <a:spcBef>
                <a:spcPct val="50000"/>
              </a:spcBef>
            </a:pPr>
            <a:r>
              <a:rPr lang="en-US" dirty="0">
                <a:solidFill>
                  <a:srgbClr val="FFFFFF"/>
                </a:solidFill>
              </a:rPr>
              <a:t>a.	</a:t>
            </a:r>
            <a:r>
              <a:rPr lang="en-US" dirty="0" err="1">
                <a:solidFill>
                  <a:srgbClr val="FFFFFF"/>
                </a:solidFill>
              </a:rPr>
              <a:t>M</a:t>
            </a:r>
            <a:r>
              <a:rPr lang="en-US" dirty="0" err="1">
                <a:solidFill>
                  <a:schemeClr val="bg1"/>
                </a:solidFill>
              </a:rPr>
              <a:t>emberikan</a:t>
            </a:r>
            <a:r>
              <a:rPr lang="en-US" dirty="0">
                <a:solidFill>
                  <a:schemeClr val="bg1"/>
                </a:solidFill>
              </a:rPr>
              <a:t> </a:t>
            </a:r>
            <a:r>
              <a:rPr lang="en-US" dirty="0" err="1">
                <a:solidFill>
                  <a:schemeClr val="bg1"/>
                </a:solidFill>
              </a:rPr>
              <a:t>kuliah</a:t>
            </a:r>
            <a:r>
              <a:rPr lang="en-US" dirty="0">
                <a:solidFill>
                  <a:schemeClr val="bg1"/>
                </a:solidFill>
              </a:rPr>
              <a:t> </a:t>
            </a:r>
            <a:r>
              <a:rPr lang="en-US" dirty="0" err="1">
                <a:solidFill>
                  <a:schemeClr val="bg1"/>
                </a:solidFill>
              </a:rPr>
              <a:t>mata</a:t>
            </a:r>
            <a:r>
              <a:rPr lang="en-US" dirty="0">
                <a:solidFill>
                  <a:schemeClr val="bg1"/>
                </a:solidFill>
              </a:rPr>
              <a:t> </a:t>
            </a:r>
            <a:r>
              <a:rPr lang="en-US" dirty="0" err="1">
                <a:solidFill>
                  <a:schemeClr val="bg1"/>
                </a:solidFill>
              </a:rPr>
              <a:t>ajaran</a:t>
            </a:r>
            <a:r>
              <a:rPr lang="en-US" dirty="0">
                <a:solidFill>
                  <a:schemeClr val="bg1"/>
                </a:solidFill>
              </a:rPr>
              <a:t> </a:t>
            </a:r>
            <a:r>
              <a:rPr lang="ja-JP" altLang="en-US" dirty="0">
                <a:solidFill>
                  <a:schemeClr val="bg1"/>
                </a:solidFill>
                <a:latin typeface="Arial"/>
              </a:rPr>
              <a:t>“</a:t>
            </a:r>
            <a:r>
              <a:rPr lang="en-US" dirty="0">
                <a:solidFill>
                  <a:schemeClr val="bg1"/>
                </a:solidFill>
              </a:rPr>
              <a:t>CA</a:t>
            </a:r>
            <a:r>
              <a:rPr lang="ja-JP" altLang="en-US" dirty="0">
                <a:solidFill>
                  <a:schemeClr val="bg1"/>
                </a:solidFill>
                <a:latin typeface="Arial"/>
              </a:rPr>
              <a:t>”</a:t>
            </a:r>
            <a:r>
              <a:rPr lang="en-US" dirty="0">
                <a:solidFill>
                  <a:schemeClr val="bg1"/>
                </a:solidFill>
              </a:rPr>
              <a:t>, 3 SKS, 2 </a:t>
            </a:r>
            <a:r>
              <a:rPr lang="en-US" dirty="0" err="1">
                <a:solidFill>
                  <a:schemeClr val="bg1"/>
                </a:solidFill>
              </a:rPr>
              <a:t>kelas</a:t>
            </a:r>
            <a:r>
              <a:rPr lang="en-US" dirty="0">
                <a:solidFill>
                  <a:schemeClr val="bg1"/>
                </a:solidFill>
              </a:rPr>
              <a:t> </a:t>
            </a:r>
            <a:r>
              <a:rPr lang="en-US" dirty="0" err="1">
                <a:solidFill>
                  <a:schemeClr val="bg1"/>
                </a:solidFill>
              </a:rPr>
              <a:t>paralel</a:t>
            </a:r>
            <a:r>
              <a:rPr lang="en-US" dirty="0">
                <a:solidFill>
                  <a:schemeClr val="bg1"/>
                </a:solidFill>
              </a:rPr>
              <a:t>, 3 orang </a:t>
            </a:r>
            <a:r>
              <a:rPr lang="en-US" dirty="0" err="1">
                <a:solidFill>
                  <a:schemeClr val="bg1"/>
                </a:solidFill>
              </a:rPr>
              <a:t>dosen</a:t>
            </a:r>
            <a:r>
              <a:rPr lang="en-US" dirty="0">
                <a:solidFill>
                  <a:schemeClr val="bg1"/>
                </a:solidFill>
              </a:rPr>
              <a:t> </a:t>
            </a:r>
            <a:r>
              <a:rPr lang="en-US" dirty="0" err="1">
                <a:solidFill>
                  <a:schemeClr val="bg1"/>
                </a:solidFill>
              </a:rPr>
              <a:t>pada</a:t>
            </a:r>
            <a:r>
              <a:rPr lang="en-US" dirty="0">
                <a:solidFill>
                  <a:schemeClr val="bg1"/>
                </a:solidFill>
              </a:rPr>
              <a:t> semester </a:t>
            </a:r>
            <a:r>
              <a:rPr lang="en-US" dirty="0" err="1">
                <a:solidFill>
                  <a:schemeClr val="bg1"/>
                </a:solidFill>
              </a:rPr>
              <a:t>genap</a:t>
            </a:r>
            <a:r>
              <a:rPr lang="en-US" dirty="0">
                <a:solidFill>
                  <a:schemeClr val="bg1"/>
                </a:solidFill>
              </a:rPr>
              <a:t> 2004/2005</a:t>
            </a:r>
          </a:p>
        </p:txBody>
      </p:sp>
      <p:sp>
        <p:nvSpPr>
          <p:cNvPr id="2055" name="Rectangle 7"/>
          <p:cNvSpPr>
            <a:spLocks noChangeArrowheads="1"/>
          </p:cNvSpPr>
          <p:nvPr/>
        </p:nvSpPr>
        <p:spPr bwMode="auto">
          <a:xfrm>
            <a:off x="6299200" y="1447800"/>
            <a:ext cx="5588000" cy="5105400"/>
          </a:xfrm>
          <a:prstGeom prst="rect">
            <a:avLst/>
          </a:prstGeom>
          <a:solidFill>
            <a:srgbClr val="000000"/>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2056" name="Text Box 8"/>
          <p:cNvSpPr txBox="1">
            <a:spLocks noChangeArrowheads="1"/>
          </p:cNvSpPr>
          <p:nvPr/>
        </p:nvSpPr>
        <p:spPr bwMode="auto">
          <a:xfrm>
            <a:off x="6299200" y="1600200"/>
            <a:ext cx="5384800" cy="4494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eaLnBrk="1" hangingPunct="1">
              <a:spcBef>
                <a:spcPct val="50000"/>
              </a:spcBef>
            </a:pPr>
            <a:endParaRPr lang="en-US" dirty="0">
              <a:solidFill>
                <a:srgbClr val="FFFFFF"/>
              </a:solidFill>
              <a:latin typeface="Dutch801 XBd BT" charset="0"/>
            </a:endParaRPr>
          </a:p>
          <a:p>
            <a:pPr eaLnBrk="1" hangingPunct="1">
              <a:spcBef>
                <a:spcPct val="50000"/>
              </a:spcBef>
            </a:pPr>
            <a:r>
              <a:rPr lang="en-US" dirty="0">
                <a:solidFill>
                  <a:srgbClr val="FFFFFF"/>
                </a:solidFill>
                <a:latin typeface="Dutch801 XBd BT" charset="0"/>
              </a:rPr>
              <a:t>Total SKS/semester = </a:t>
            </a:r>
            <a:r>
              <a:rPr lang="en-US" u="sng" dirty="0">
                <a:solidFill>
                  <a:srgbClr val="FFFFFF"/>
                </a:solidFill>
                <a:latin typeface="Dutch801 XBd BT" charset="0"/>
              </a:rPr>
              <a:t>3 x 2  </a:t>
            </a:r>
            <a:r>
              <a:rPr lang="en-US" dirty="0">
                <a:solidFill>
                  <a:srgbClr val="FFFFFF"/>
                </a:solidFill>
                <a:latin typeface="Dutch801 XBd BT" charset="0"/>
              </a:rPr>
              <a:t>= 2</a:t>
            </a:r>
          </a:p>
          <a:p>
            <a:pPr eaLnBrk="1" hangingPunct="1">
              <a:spcBef>
                <a:spcPct val="50000"/>
              </a:spcBef>
            </a:pPr>
            <a:r>
              <a:rPr lang="en-US" dirty="0">
                <a:solidFill>
                  <a:srgbClr val="FFFFFF"/>
                </a:solidFill>
                <a:latin typeface="Dutch801 XBd BT" charset="0"/>
              </a:rPr>
              <a:t>                                          3</a:t>
            </a:r>
            <a:endParaRPr lang="en-US" u="sng" dirty="0">
              <a:solidFill>
                <a:srgbClr val="FFFFFF"/>
              </a:solidFill>
              <a:latin typeface="Dutch801 XBd BT" charset="0"/>
            </a:endParaRPr>
          </a:p>
          <a:p>
            <a:pPr eaLnBrk="1" hangingPunct="1">
              <a:spcBef>
                <a:spcPct val="50000"/>
              </a:spcBef>
            </a:pPr>
            <a:r>
              <a:rPr lang="en-US" dirty="0" err="1">
                <a:solidFill>
                  <a:srgbClr val="FFFFFF"/>
                </a:solidFill>
                <a:latin typeface="Times New Roman" charset="0"/>
              </a:rPr>
              <a:t>Asisten</a:t>
            </a:r>
            <a:r>
              <a:rPr lang="en-US" dirty="0">
                <a:solidFill>
                  <a:srgbClr val="FFFFFF"/>
                </a:solidFill>
                <a:latin typeface="Times New Roman" charset="0"/>
              </a:rPr>
              <a:t> </a:t>
            </a:r>
            <a:r>
              <a:rPr lang="en-US" dirty="0" err="1">
                <a:solidFill>
                  <a:srgbClr val="FFFFFF"/>
                </a:solidFill>
                <a:latin typeface="Times New Roman" charset="0"/>
              </a:rPr>
              <a:t>Ahli</a:t>
            </a:r>
            <a:endParaRPr lang="en-US" dirty="0">
              <a:solidFill>
                <a:srgbClr val="FFFFFF"/>
              </a:solidFill>
              <a:latin typeface="Times New Roman" charset="0"/>
            </a:endParaRPr>
          </a:p>
          <a:p>
            <a:pPr eaLnBrk="1" hangingPunct="1">
              <a:spcBef>
                <a:spcPct val="50000"/>
              </a:spcBef>
            </a:pPr>
            <a:r>
              <a:rPr lang="en-US" dirty="0">
                <a:solidFill>
                  <a:srgbClr val="FFFFFF"/>
                </a:solidFill>
                <a:latin typeface="Times New Roman" charset="0"/>
              </a:rPr>
              <a:t>10 SKS </a:t>
            </a:r>
            <a:r>
              <a:rPr lang="en-US" dirty="0" err="1">
                <a:solidFill>
                  <a:srgbClr val="FFFFFF"/>
                </a:solidFill>
                <a:latin typeface="Times New Roman" charset="0"/>
              </a:rPr>
              <a:t>Pertama</a:t>
            </a:r>
            <a:r>
              <a:rPr lang="en-US" dirty="0">
                <a:solidFill>
                  <a:srgbClr val="FFFFFF"/>
                </a:solidFill>
                <a:latin typeface="Times New Roman" charset="0"/>
              </a:rPr>
              <a:t>      = 2 x 0,5     =     1</a:t>
            </a:r>
          </a:p>
          <a:p>
            <a:pPr eaLnBrk="1" hangingPunct="1">
              <a:spcBef>
                <a:spcPct val="50000"/>
              </a:spcBef>
            </a:pPr>
            <a:r>
              <a:rPr lang="en-US" dirty="0">
                <a:solidFill>
                  <a:srgbClr val="FFFFFF"/>
                </a:solidFill>
                <a:latin typeface="Times New Roman" charset="0"/>
              </a:rPr>
              <a:t>  2 SKS </a:t>
            </a:r>
            <a:r>
              <a:rPr lang="en-US" dirty="0" err="1">
                <a:solidFill>
                  <a:srgbClr val="FFFFFF"/>
                </a:solidFill>
                <a:latin typeface="Times New Roman" charset="0"/>
              </a:rPr>
              <a:t>berikutnya</a:t>
            </a:r>
            <a:r>
              <a:rPr lang="en-US" dirty="0">
                <a:solidFill>
                  <a:srgbClr val="FFFFFF"/>
                </a:solidFill>
                <a:latin typeface="Times New Roman" charset="0"/>
              </a:rPr>
              <a:t>  =  0 x 0,25  =     0</a:t>
            </a:r>
          </a:p>
          <a:p>
            <a:pPr eaLnBrk="1" hangingPunct="1">
              <a:spcBef>
                <a:spcPct val="50000"/>
              </a:spcBef>
            </a:pPr>
            <a:r>
              <a:rPr lang="en-US" dirty="0">
                <a:solidFill>
                  <a:srgbClr val="FFFFFF"/>
                </a:solidFill>
                <a:latin typeface="Times New Roman" charset="0"/>
              </a:rPr>
              <a:t>                  </a:t>
            </a:r>
            <a:r>
              <a:rPr lang="en-US" dirty="0" err="1">
                <a:solidFill>
                  <a:srgbClr val="FFFFFF"/>
                </a:solidFill>
                <a:latin typeface="Times New Roman" charset="0"/>
              </a:rPr>
              <a:t>jumlah</a:t>
            </a:r>
            <a:r>
              <a:rPr lang="en-US" dirty="0">
                <a:solidFill>
                  <a:srgbClr val="FFFFFF"/>
                </a:solidFill>
                <a:latin typeface="Times New Roman" charset="0"/>
              </a:rPr>
              <a:t>  =  1</a:t>
            </a:r>
          </a:p>
          <a:p>
            <a:pPr eaLnBrk="1" hangingPunct="1">
              <a:spcBef>
                <a:spcPct val="50000"/>
              </a:spcBef>
            </a:pPr>
            <a:r>
              <a:rPr lang="en-US" b="1" dirty="0" err="1">
                <a:solidFill>
                  <a:srgbClr val="FFFFFF"/>
                </a:solidFill>
                <a:latin typeface="Times New Roman" charset="0"/>
              </a:rPr>
              <a:t>Lektor</a:t>
            </a:r>
            <a:r>
              <a:rPr lang="en-US" b="1" dirty="0">
                <a:solidFill>
                  <a:srgbClr val="FFFFFF"/>
                </a:solidFill>
                <a:latin typeface="Times New Roman" charset="0"/>
              </a:rPr>
              <a:t> </a:t>
            </a:r>
            <a:r>
              <a:rPr lang="en-US" b="1" dirty="0" err="1">
                <a:solidFill>
                  <a:srgbClr val="FFFFFF"/>
                </a:solidFill>
                <a:latin typeface="Times New Roman" charset="0"/>
              </a:rPr>
              <a:t>ke</a:t>
            </a:r>
            <a:r>
              <a:rPr lang="en-US" b="1" dirty="0">
                <a:solidFill>
                  <a:srgbClr val="FFFFFF"/>
                </a:solidFill>
                <a:latin typeface="Times New Roman" charset="0"/>
              </a:rPr>
              <a:t> </a:t>
            </a:r>
            <a:r>
              <a:rPr lang="en-US" b="1" dirty="0" err="1">
                <a:solidFill>
                  <a:srgbClr val="FFFFFF"/>
                </a:solidFill>
                <a:latin typeface="Times New Roman" charset="0"/>
              </a:rPr>
              <a:t>atas</a:t>
            </a:r>
            <a:endParaRPr lang="en-US" b="1" dirty="0">
              <a:solidFill>
                <a:srgbClr val="FFFFFF"/>
              </a:solidFill>
              <a:latin typeface="Times New Roman" charset="0"/>
            </a:endParaRPr>
          </a:p>
          <a:p>
            <a:pPr eaLnBrk="1" hangingPunct="1">
              <a:spcBef>
                <a:spcPct val="50000"/>
              </a:spcBef>
            </a:pPr>
            <a:r>
              <a:rPr lang="en-US" dirty="0">
                <a:solidFill>
                  <a:srgbClr val="FFFFFF"/>
                </a:solidFill>
                <a:latin typeface="Times New Roman" charset="0"/>
              </a:rPr>
              <a:t>10 SKS </a:t>
            </a:r>
            <a:r>
              <a:rPr lang="en-US" dirty="0" err="1">
                <a:solidFill>
                  <a:srgbClr val="FFFFFF"/>
                </a:solidFill>
                <a:latin typeface="Times New Roman" charset="0"/>
              </a:rPr>
              <a:t>Pertama</a:t>
            </a:r>
            <a:r>
              <a:rPr lang="en-US" dirty="0">
                <a:solidFill>
                  <a:srgbClr val="FFFFFF"/>
                </a:solidFill>
                <a:latin typeface="Times New Roman" charset="0"/>
              </a:rPr>
              <a:t>      = 2 x 1        =     2</a:t>
            </a:r>
          </a:p>
          <a:p>
            <a:pPr eaLnBrk="1" hangingPunct="1">
              <a:spcBef>
                <a:spcPct val="50000"/>
              </a:spcBef>
            </a:pPr>
            <a:r>
              <a:rPr lang="en-US" dirty="0">
                <a:solidFill>
                  <a:srgbClr val="FFFFFF"/>
                </a:solidFill>
                <a:latin typeface="Times New Roman" charset="0"/>
              </a:rPr>
              <a:t>  2  SKS </a:t>
            </a:r>
            <a:r>
              <a:rPr lang="en-US" dirty="0" err="1">
                <a:solidFill>
                  <a:srgbClr val="FFFFFF"/>
                </a:solidFill>
                <a:latin typeface="Times New Roman" charset="0"/>
              </a:rPr>
              <a:t>berikutnya</a:t>
            </a:r>
            <a:r>
              <a:rPr lang="en-US" dirty="0">
                <a:solidFill>
                  <a:srgbClr val="FFFFFF"/>
                </a:solidFill>
                <a:latin typeface="Times New Roman" charset="0"/>
              </a:rPr>
              <a:t> = 0 x 0,5     =     0</a:t>
            </a:r>
          </a:p>
          <a:p>
            <a:pPr eaLnBrk="1" hangingPunct="1">
              <a:spcBef>
                <a:spcPct val="50000"/>
              </a:spcBef>
            </a:pPr>
            <a:r>
              <a:rPr lang="en-US" dirty="0">
                <a:solidFill>
                  <a:srgbClr val="FFFFFF"/>
                </a:solidFill>
                <a:latin typeface="Times New Roman" charset="0"/>
              </a:rPr>
              <a:t>                   </a:t>
            </a:r>
            <a:r>
              <a:rPr lang="en-US" dirty="0" err="1">
                <a:solidFill>
                  <a:srgbClr val="FFFFFF"/>
                </a:solidFill>
                <a:latin typeface="Times New Roman" charset="0"/>
              </a:rPr>
              <a:t>jumlah</a:t>
            </a:r>
            <a:r>
              <a:rPr lang="en-US" dirty="0">
                <a:solidFill>
                  <a:srgbClr val="FFFFFF"/>
                </a:solidFill>
                <a:latin typeface="Times New Roman" charset="0"/>
              </a:rPr>
              <a:t>  =  2</a:t>
            </a:r>
          </a:p>
        </p:txBody>
      </p:sp>
    </p:spTree>
    <p:extLst>
      <p:ext uri="{BB962C8B-B14F-4D97-AF65-F5344CB8AC3E}">
        <p14:creationId xmlns:p14="http://schemas.microsoft.com/office/powerpoint/2010/main" val="3824682835"/>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2052">
                                            <p:txEl>
                                              <p:pRg st="0" end="0"/>
                                            </p:txEl>
                                          </p:spTgt>
                                        </p:tgtEl>
                                        <p:attrNameLst>
                                          <p:attrName>style.visibility</p:attrName>
                                        </p:attrNameLst>
                                      </p:cBhvr>
                                      <p:to>
                                        <p:strVal val="visible"/>
                                      </p:to>
                                    </p:set>
                                    <p:animEffect transition="in" filter="fade">
                                      <p:cBhvr>
                                        <p:cTn id="7" dur="2000"/>
                                        <p:tgtEl>
                                          <p:spTgt spid="2052">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nodeType="clickEffect">
                                  <p:stCondLst>
                                    <p:cond delay="0"/>
                                  </p:stCondLst>
                                  <p:childTnLst>
                                    <p:set>
                                      <p:cBhvr>
                                        <p:cTn id="11" dur="1" fill="hold">
                                          <p:stCondLst>
                                            <p:cond delay="0"/>
                                          </p:stCondLst>
                                        </p:cTn>
                                        <p:tgtEl>
                                          <p:spTgt spid="2052">
                                            <p:txEl>
                                              <p:pRg st="1" end="1"/>
                                            </p:txEl>
                                          </p:spTgt>
                                        </p:tgtEl>
                                        <p:attrNameLst>
                                          <p:attrName>style.visibility</p:attrName>
                                        </p:attrNameLst>
                                      </p:cBhvr>
                                      <p:to>
                                        <p:strVal val="visible"/>
                                      </p:to>
                                    </p:set>
                                    <p:animEffect transition="in" filter="fade">
                                      <p:cBhvr>
                                        <p:cTn id="12" dur="2000"/>
                                        <p:tgtEl>
                                          <p:spTgt spid="2052">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053"/>
                                        </p:tgtEl>
                                        <p:attrNameLst>
                                          <p:attrName>style.visibility</p:attrName>
                                        </p:attrNameLst>
                                      </p:cBhvr>
                                      <p:to>
                                        <p:strVal val="visible"/>
                                      </p:to>
                                    </p:set>
                                    <p:animEffect transition="in" filter="fade">
                                      <p:cBhvr>
                                        <p:cTn id="17" dur="2000"/>
                                        <p:tgtEl>
                                          <p:spTgt spid="2053"/>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9" presetClass="entr" presetSubtype="0" fill="hold" nodeType="clickEffect">
                                  <p:stCondLst>
                                    <p:cond delay="0"/>
                                  </p:stCondLst>
                                  <p:childTnLst>
                                    <p:set>
                                      <p:cBhvr>
                                        <p:cTn id="21" dur="1" fill="hold">
                                          <p:stCondLst>
                                            <p:cond delay="0"/>
                                          </p:stCondLst>
                                        </p:cTn>
                                        <p:tgtEl>
                                          <p:spTgt spid="2054">
                                            <p:txEl>
                                              <p:pRg st="0" end="0"/>
                                            </p:txEl>
                                          </p:spTgt>
                                        </p:tgtEl>
                                        <p:attrNameLst>
                                          <p:attrName>style.visibility</p:attrName>
                                        </p:attrNameLst>
                                      </p:cBhvr>
                                      <p:to>
                                        <p:strVal val="visible"/>
                                      </p:to>
                                    </p:set>
                                    <p:anim calcmode="lin" valueType="num">
                                      <p:cBhvr>
                                        <p:cTn id="22" dur="1000" fill="hold"/>
                                        <p:tgtEl>
                                          <p:spTgt spid="2054">
                                            <p:txEl>
                                              <p:pRg st="0" end="0"/>
                                            </p:txEl>
                                          </p:spTgt>
                                        </p:tgtEl>
                                        <p:attrNameLst>
                                          <p:attrName>ppt_x</p:attrName>
                                        </p:attrNameLst>
                                      </p:cBhvr>
                                      <p:tavLst>
                                        <p:tav tm="0">
                                          <p:val>
                                            <p:strVal val="#ppt_x-.2"/>
                                          </p:val>
                                        </p:tav>
                                        <p:tav tm="100000">
                                          <p:val>
                                            <p:strVal val="#ppt_x"/>
                                          </p:val>
                                        </p:tav>
                                      </p:tavLst>
                                    </p:anim>
                                    <p:anim calcmode="lin" valueType="num">
                                      <p:cBhvr>
                                        <p:cTn id="23" dur="1000" fill="hold"/>
                                        <p:tgtEl>
                                          <p:spTgt spid="2054">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24" dur="1000"/>
                                        <p:tgtEl>
                                          <p:spTgt spid="2054">
                                            <p:txEl>
                                              <p:pRg st="0" end="0"/>
                                            </p:txEl>
                                          </p:spTgt>
                                        </p:tgtEl>
                                      </p:cBhvr>
                                    </p:animEffect>
                                  </p:childTnLst>
                                </p:cTn>
                              </p:par>
                            </p:childTnLst>
                          </p:cTn>
                        </p:par>
                      </p:childTnLst>
                    </p:cTn>
                  </p:par>
                  <p:par>
                    <p:cTn id="25" fill="hold" nodeType="clickPar">
                      <p:stCondLst>
                        <p:cond delay="indefinite"/>
                      </p:stCondLst>
                      <p:childTnLst>
                        <p:par>
                          <p:cTn id="26" fill="hold" nodeType="withGroup">
                            <p:stCondLst>
                              <p:cond delay="0"/>
                            </p:stCondLst>
                            <p:childTnLst>
                              <p:par>
                                <p:cTn id="27" presetID="10" presetClass="entr" presetSubtype="0" fill="hold" grpId="0" nodeType="clickEffect">
                                  <p:stCondLst>
                                    <p:cond delay="0"/>
                                  </p:stCondLst>
                                  <p:childTnLst>
                                    <p:set>
                                      <p:cBhvr>
                                        <p:cTn id="28" dur="1" fill="hold">
                                          <p:stCondLst>
                                            <p:cond delay="0"/>
                                          </p:stCondLst>
                                        </p:cTn>
                                        <p:tgtEl>
                                          <p:spTgt spid="2055"/>
                                        </p:tgtEl>
                                        <p:attrNameLst>
                                          <p:attrName>style.visibility</p:attrName>
                                        </p:attrNameLst>
                                      </p:cBhvr>
                                      <p:to>
                                        <p:strVal val="visible"/>
                                      </p:to>
                                    </p:set>
                                    <p:animEffect transition="in" filter="fade">
                                      <p:cBhvr>
                                        <p:cTn id="29" dur="2000"/>
                                        <p:tgtEl>
                                          <p:spTgt spid="2055"/>
                                        </p:tgtEl>
                                      </p:cBhvr>
                                    </p:animEffect>
                                  </p:childTnLst>
                                </p:cTn>
                              </p:par>
                            </p:childTnLst>
                          </p:cTn>
                        </p:par>
                      </p:childTnLst>
                    </p:cTn>
                  </p:par>
                  <p:par>
                    <p:cTn id="30" fill="hold" nodeType="clickPar">
                      <p:stCondLst>
                        <p:cond delay="indefinite"/>
                      </p:stCondLst>
                      <p:childTnLst>
                        <p:par>
                          <p:cTn id="31" fill="hold" nodeType="withGroup">
                            <p:stCondLst>
                              <p:cond delay="0"/>
                            </p:stCondLst>
                            <p:childTnLst>
                              <p:par>
                                <p:cTn id="32" presetID="10" presetClass="entr" presetSubtype="0" fill="hold" grpId="1" nodeType="clickEffect">
                                  <p:stCondLst>
                                    <p:cond delay="0"/>
                                  </p:stCondLst>
                                  <p:childTnLst>
                                    <p:set>
                                      <p:cBhvr>
                                        <p:cTn id="33" dur="1" fill="hold">
                                          <p:stCondLst>
                                            <p:cond delay="0"/>
                                          </p:stCondLst>
                                        </p:cTn>
                                        <p:tgtEl>
                                          <p:spTgt spid="2055"/>
                                        </p:tgtEl>
                                        <p:attrNameLst>
                                          <p:attrName>style.visibility</p:attrName>
                                        </p:attrNameLst>
                                      </p:cBhvr>
                                      <p:to>
                                        <p:strVal val="visible"/>
                                      </p:to>
                                    </p:set>
                                    <p:animEffect transition="in" filter="fade">
                                      <p:cBhvr>
                                        <p:cTn id="34" dur="2000"/>
                                        <p:tgtEl>
                                          <p:spTgt spid="2055"/>
                                        </p:tgtEl>
                                      </p:cBhvr>
                                    </p:animEffect>
                                  </p:childTnLst>
                                </p:cTn>
                              </p:par>
                            </p:childTnLst>
                          </p:cTn>
                        </p:par>
                      </p:childTnLst>
                    </p:cTn>
                  </p:par>
                  <p:par>
                    <p:cTn id="35" fill="hold" nodeType="clickPar">
                      <p:stCondLst>
                        <p:cond delay="indefinite"/>
                      </p:stCondLst>
                      <p:childTnLst>
                        <p:par>
                          <p:cTn id="36" fill="hold" nodeType="withGroup">
                            <p:stCondLst>
                              <p:cond delay="0"/>
                            </p:stCondLst>
                            <p:childTnLst>
                              <p:par>
                                <p:cTn id="37" presetID="29" presetClass="entr" presetSubtype="0" fill="hold" nodeType="clickEffect">
                                  <p:stCondLst>
                                    <p:cond delay="0"/>
                                  </p:stCondLst>
                                  <p:childTnLst>
                                    <p:set>
                                      <p:cBhvr>
                                        <p:cTn id="38" dur="1" fill="hold">
                                          <p:stCondLst>
                                            <p:cond delay="0"/>
                                          </p:stCondLst>
                                        </p:cTn>
                                        <p:tgtEl>
                                          <p:spTgt spid="2056">
                                            <p:txEl>
                                              <p:pRg st="1" end="1"/>
                                            </p:txEl>
                                          </p:spTgt>
                                        </p:tgtEl>
                                        <p:attrNameLst>
                                          <p:attrName>style.visibility</p:attrName>
                                        </p:attrNameLst>
                                      </p:cBhvr>
                                      <p:to>
                                        <p:strVal val="visible"/>
                                      </p:to>
                                    </p:set>
                                    <p:anim calcmode="lin" valueType="num">
                                      <p:cBhvr>
                                        <p:cTn id="39" dur="1000" fill="hold"/>
                                        <p:tgtEl>
                                          <p:spTgt spid="2056">
                                            <p:txEl>
                                              <p:pRg st="1" end="1"/>
                                            </p:txEl>
                                          </p:spTgt>
                                        </p:tgtEl>
                                        <p:attrNameLst>
                                          <p:attrName>ppt_x</p:attrName>
                                        </p:attrNameLst>
                                      </p:cBhvr>
                                      <p:tavLst>
                                        <p:tav tm="0">
                                          <p:val>
                                            <p:strVal val="#ppt_x-.2"/>
                                          </p:val>
                                        </p:tav>
                                        <p:tav tm="100000">
                                          <p:val>
                                            <p:strVal val="#ppt_x"/>
                                          </p:val>
                                        </p:tav>
                                      </p:tavLst>
                                    </p:anim>
                                    <p:anim calcmode="lin" valueType="num">
                                      <p:cBhvr>
                                        <p:cTn id="40" dur="1000" fill="hold"/>
                                        <p:tgtEl>
                                          <p:spTgt spid="2056">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41" dur="1000"/>
                                        <p:tgtEl>
                                          <p:spTgt spid="2056">
                                            <p:txEl>
                                              <p:pRg st="1" end="1"/>
                                            </p:txEl>
                                          </p:spTgt>
                                        </p:tgtEl>
                                      </p:cBhvr>
                                    </p:animEffect>
                                  </p:childTnLst>
                                </p:cTn>
                              </p:par>
                            </p:childTnLst>
                          </p:cTn>
                        </p:par>
                      </p:childTnLst>
                    </p:cTn>
                  </p:par>
                  <p:par>
                    <p:cTn id="42" fill="hold" nodeType="clickPar">
                      <p:stCondLst>
                        <p:cond delay="indefinite"/>
                      </p:stCondLst>
                      <p:childTnLst>
                        <p:par>
                          <p:cTn id="43" fill="hold" nodeType="withGroup">
                            <p:stCondLst>
                              <p:cond delay="0"/>
                            </p:stCondLst>
                            <p:childTnLst>
                              <p:par>
                                <p:cTn id="44" presetID="29" presetClass="entr" presetSubtype="0" fill="hold" nodeType="clickEffect">
                                  <p:stCondLst>
                                    <p:cond delay="0"/>
                                  </p:stCondLst>
                                  <p:childTnLst>
                                    <p:set>
                                      <p:cBhvr>
                                        <p:cTn id="45" dur="1" fill="hold">
                                          <p:stCondLst>
                                            <p:cond delay="0"/>
                                          </p:stCondLst>
                                        </p:cTn>
                                        <p:tgtEl>
                                          <p:spTgt spid="2056">
                                            <p:txEl>
                                              <p:pRg st="2" end="2"/>
                                            </p:txEl>
                                          </p:spTgt>
                                        </p:tgtEl>
                                        <p:attrNameLst>
                                          <p:attrName>style.visibility</p:attrName>
                                        </p:attrNameLst>
                                      </p:cBhvr>
                                      <p:to>
                                        <p:strVal val="visible"/>
                                      </p:to>
                                    </p:set>
                                    <p:anim calcmode="lin" valueType="num">
                                      <p:cBhvr>
                                        <p:cTn id="46" dur="1000" fill="hold"/>
                                        <p:tgtEl>
                                          <p:spTgt spid="2056">
                                            <p:txEl>
                                              <p:pRg st="2" end="2"/>
                                            </p:txEl>
                                          </p:spTgt>
                                        </p:tgtEl>
                                        <p:attrNameLst>
                                          <p:attrName>ppt_x</p:attrName>
                                        </p:attrNameLst>
                                      </p:cBhvr>
                                      <p:tavLst>
                                        <p:tav tm="0">
                                          <p:val>
                                            <p:strVal val="#ppt_x-.2"/>
                                          </p:val>
                                        </p:tav>
                                        <p:tav tm="100000">
                                          <p:val>
                                            <p:strVal val="#ppt_x"/>
                                          </p:val>
                                        </p:tav>
                                      </p:tavLst>
                                    </p:anim>
                                    <p:anim calcmode="lin" valueType="num">
                                      <p:cBhvr>
                                        <p:cTn id="47" dur="1000" fill="hold"/>
                                        <p:tgtEl>
                                          <p:spTgt spid="2056">
                                            <p:txEl>
                                              <p:pRg st="2" end="2"/>
                                            </p:txEl>
                                          </p:spTgt>
                                        </p:tgtEl>
                                        <p:attrNameLst>
                                          <p:attrName>ppt_y</p:attrName>
                                        </p:attrNameLst>
                                      </p:cBhvr>
                                      <p:tavLst>
                                        <p:tav tm="0">
                                          <p:val>
                                            <p:strVal val="#ppt_y"/>
                                          </p:val>
                                        </p:tav>
                                        <p:tav tm="100000">
                                          <p:val>
                                            <p:strVal val="#ppt_y"/>
                                          </p:val>
                                        </p:tav>
                                      </p:tavLst>
                                    </p:anim>
                                    <p:animEffect transition="in" filter="wipe(right)" prLst="gradientSize: 0.1">
                                      <p:cBhvr>
                                        <p:cTn id="48" dur="1000"/>
                                        <p:tgtEl>
                                          <p:spTgt spid="2056">
                                            <p:txEl>
                                              <p:pRg st="2" end="2"/>
                                            </p:txEl>
                                          </p:spTgt>
                                        </p:tgtEl>
                                      </p:cBhvr>
                                    </p:animEffect>
                                  </p:childTnLst>
                                </p:cTn>
                              </p:par>
                            </p:childTnLst>
                          </p:cTn>
                        </p:par>
                      </p:childTnLst>
                    </p:cTn>
                  </p:par>
                  <p:par>
                    <p:cTn id="49" fill="hold" nodeType="clickPar">
                      <p:stCondLst>
                        <p:cond delay="indefinite"/>
                      </p:stCondLst>
                      <p:childTnLst>
                        <p:par>
                          <p:cTn id="50" fill="hold" nodeType="withGroup">
                            <p:stCondLst>
                              <p:cond delay="0"/>
                            </p:stCondLst>
                            <p:childTnLst>
                              <p:par>
                                <p:cTn id="51" presetID="10" presetClass="entr" presetSubtype="0" fill="hold" nodeType="clickEffect">
                                  <p:stCondLst>
                                    <p:cond delay="0"/>
                                  </p:stCondLst>
                                  <p:childTnLst>
                                    <p:set>
                                      <p:cBhvr>
                                        <p:cTn id="52" dur="1" fill="hold">
                                          <p:stCondLst>
                                            <p:cond delay="0"/>
                                          </p:stCondLst>
                                        </p:cTn>
                                        <p:tgtEl>
                                          <p:spTgt spid="2056">
                                            <p:txEl>
                                              <p:pRg st="3" end="3"/>
                                            </p:txEl>
                                          </p:spTgt>
                                        </p:tgtEl>
                                        <p:attrNameLst>
                                          <p:attrName>style.visibility</p:attrName>
                                        </p:attrNameLst>
                                      </p:cBhvr>
                                      <p:to>
                                        <p:strVal val="visible"/>
                                      </p:to>
                                    </p:set>
                                    <p:animEffect transition="in" filter="fade">
                                      <p:cBhvr>
                                        <p:cTn id="53" dur="2000"/>
                                        <p:tgtEl>
                                          <p:spTgt spid="2056">
                                            <p:txEl>
                                              <p:pRg st="3" end="3"/>
                                            </p:txEl>
                                          </p:spTgt>
                                        </p:tgtEl>
                                      </p:cBhvr>
                                    </p:animEffect>
                                  </p:childTnLst>
                                </p:cTn>
                              </p:par>
                            </p:childTnLst>
                          </p:cTn>
                        </p:par>
                      </p:childTnLst>
                    </p:cTn>
                  </p:par>
                  <p:par>
                    <p:cTn id="54" fill="hold" nodeType="clickPar">
                      <p:stCondLst>
                        <p:cond delay="indefinite"/>
                      </p:stCondLst>
                      <p:childTnLst>
                        <p:par>
                          <p:cTn id="55" fill="hold" nodeType="withGroup">
                            <p:stCondLst>
                              <p:cond delay="0"/>
                            </p:stCondLst>
                            <p:childTnLst>
                              <p:par>
                                <p:cTn id="56" presetID="29" presetClass="entr" presetSubtype="0" fill="hold" nodeType="clickEffect">
                                  <p:stCondLst>
                                    <p:cond delay="0"/>
                                  </p:stCondLst>
                                  <p:childTnLst>
                                    <p:set>
                                      <p:cBhvr>
                                        <p:cTn id="57" dur="1" fill="hold">
                                          <p:stCondLst>
                                            <p:cond delay="0"/>
                                          </p:stCondLst>
                                        </p:cTn>
                                        <p:tgtEl>
                                          <p:spTgt spid="2056">
                                            <p:txEl>
                                              <p:pRg st="4" end="4"/>
                                            </p:txEl>
                                          </p:spTgt>
                                        </p:tgtEl>
                                        <p:attrNameLst>
                                          <p:attrName>style.visibility</p:attrName>
                                        </p:attrNameLst>
                                      </p:cBhvr>
                                      <p:to>
                                        <p:strVal val="visible"/>
                                      </p:to>
                                    </p:set>
                                    <p:anim calcmode="lin" valueType="num">
                                      <p:cBhvr>
                                        <p:cTn id="58" dur="1000" fill="hold"/>
                                        <p:tgtEl>
                                          <p:spTgt spid="2056">
                                            <p:txEl>
                                              <p:pRg st="4" end="4"/>
                                            </p:txEl>
                                          </p:spTgt>
                                        </p:tgtEl>
                                        <p:attrNameLst>
                                          <p:attrName>ppt_x</p:attrName>
                                        </p:attrNameLst>
                                      </p:cBhvr>
                                      <p:tavLst>
                                        <p:tav tm="0">
                                          <p:val>
                                            <p:strVal val="#ppt_x-.2"/>
                                          </p:val>
                                        </p:tav>
                                        <p:tav tm="100000">
                                          <p:val>
                                            <p:strVal val="#ppt_x"/>
                                          </p:val>
                                        </p:tav>
                                      </p:tavLst>
                                    </p:anim>
                                    <p:anim calcmode="lin" valueType="num">
                                      <p:cBhvr>
                                        <p:cTn id="59" dur="1000" fill="hold"/>
                                        <p:tgtEl>
                                          <p:spTgt spid="2056">
                                            <p:txEl>
                                              <p:pRg st="4" end="4"/>
                                            </p:txEl>
                                          </p:spTgt>
                                        </p:tgtEl>
                                        <p:attrNameLst>
                                          <p:attrName>ppt_y</p:attrName>
                                        </p:attrNameLst>
                                      </p:cBhvr>
                                      <p:tavLst>
                                        <p:tav tm="0">
                                          <p:val>
                                            <p:strVal val="#ppt_y"/>
                                          </p:val>
                                        </p:tav>
                                        <p:tav tm="100000">
                                          <p:val>
                                            <p:strVal val="#ppt_y"/>
                                          </p:val>
                                        </p:tav>
                                      </p:tavLst>
                                    </p:anim>
                                    <p:animEffect transition="in" filter="wipe(right)" prLst="gradientSize: 0.1">
                                      <p:cBhvr>
                                        <p:cTn id="60" dur="1000"/>
                                        <p:tgtEl>
                                          <p:spTgt spid="2056">
                                            <p:txEl>
                                              <p:pRg st="4" end="4"/>
                                            </p:txEl>
                                          </p:spTgt>
                                        </p:tgtEl>
                                      </p:cBhvr>
                                    </p:animEffect>
                                  </p:childTnLst>
                                </p:cTn>
                              </p:par>
                            </p:childTnLst>
                          </p:cTn>
                        </p:par>
                      </p:childTnLst>
                    </p:cTn>
                  </p:par>
                  <p:par>
                    <p:cTn id="61" fill="hold" nodeType="clickPar">
                      <p:stCondLst>
                        <p:cond delay="indefinite"/>
                      </p:stCondLst>
                      <p:childTnLst>
                        <p:par>
                          <p:cTn id="62" fill="hold" nodeType="withGroup">
                            <p:stCondLst>
                              <p:cond delay="0"/>
                            </p:stCondLst>
                            <p:childTnLst>
                              <p:par>
                                <p:cTn id="63" presetID="29" presetClass="entr" presetSubtype="0" fill="hold" nodeType="clickEffect">
                                  <p:stCondLst>
                                    <p:cond delay="0"/>
                                  </p:stCondLst>
                                  <p:childTnLst>
                                    <p:set>
                                      <p:cBhvr>
                                        <p:cTn id="64" dur="1" fill="hold">
                                          <p:stCondLst>
                                            <p:cond delay="0"/>
                                          </p:stCondLst>
                                        </p:cTn>
                                        <p:tgtEl>
                                          <p:spTgt spid="2056">
                                            <p:txEl>
                                              <p:pRg st="5" end="5"/>
                                            </p:txEl>
                                          </p:spTgt>
                                        </p:tgtEl>
                                        <p:attrNameLst>
                                          <p:attrName>style.visibility</p:attrName>
                                        </p:attrNameLst>
                                      </p:cBhvr>
                                      <p:to>
                                        <p:strVal val="visible"/>
                                      </p:to>
                                    </p:set>
                                    <p:anim calcmode="lin" valueType="num">
                                      <p:cBhvr>
                                        <p:cTn id="65" dur="1000" fill="hold"/>
                                        <p:tgtEl>
                                          <p:spTgt spid="2056">
                                            <p:txEl>
                                              <p:pRg st="5" end="5"/>
                                            </p:txEl>
                                          </p:spTgt>
                                        </p:tgtEl>
                                        <p:attrNameLst>
                                          <p:attrName>ppt_x</p:attrName>
                                        </p:attrNameLst>
                                      </p:cBhvr>
                                      <p:tavLst>
                                        <p:tav tm="0">
                                          <p:val>
                                            <p:strVal val="#ppt_x-.2"/>
                                          </p:val>
                                        </p:tav>
                                        <p:tav tm="100000">
                                          <p:val>
                                            <p:strVal val="#ppt_x"/>
                                          </p:val>
                                        </p:tav>
                                      </p:tavLst>
                                    </p:anim>
                                    <p:anim calcmode="lin" valueType="num">
                                      <p:cBhvr>
                                        <p:cTn id="66" dur="1000" fill="hold"/>
                                        <p:tgtEl>
                                          <p:spTgt spid="2056">
                                            <p:txEl>
                                              <p:pRg st="5" end="5"/>
                                            </p:txEl>
                                          </p:spTgt>
                                        </p:tgtEl>
                                        <p:attrNameLst>
                                          <p:attrName>ppt_y</p:attrName>
                                        </p:attrNameLst>
                                      </p:cBhvr>
                                      <p:tavLst>
                                        <p:tav tm="0">
                                          <p:val>
                                            <p:strVal val="#ppt_y"/>
                                          </p:val>
                                        </p:tav>
                                        <p:tav tm="100000">
                                          <p:val>
                                            <p:strVal val="#ppt_y"/>
                                          </p:val>
                                        </p:tav>
                                      </p:tavLst>
                                    </p:anim>
                                    <p:animEffect transition="in" filter="wipe(right)" prLst="gradientSize: 0.1">
                                      <p:cBhvr>
                                        <p:cTn id="67" dur="1000"/>
                                        <p:tgtEl>
                                          <p:spTgt spid="2056">
                                            <p:txEl>
                                              <p:pRg st="5" end="5"/>
                                            </p:txEl>
                                          </p:spTgt>
                                        </p:tgtEl>
                                      </p:cBhvr>
                                    </p:animEffect>
                                  </p:childTnLst>
                                </p:cTn>
                              </p:par>
                            </p:childTnLst>
                          </p:cTn>
                        </p:par>
                      </p:childTnLst>
                    </p:cTn>
                  </p:par>
                  <p:par>
                    <p:cTn id="68" fill="hold" nodeType="clickPar">
                      <p:stCondLst>
                        <p:cond delay="indefinite"/>
                      </p:stCondLst>
                      <p:childTnLst>
                        <p:par>
                          <p:cTn id="69" fill="hold" nodeType="withGroup">
                            <p:stCondLst>
                              <p:cond delay="0"/>
                            </p:stCondLst>
                            <p:childTnLst>
                              <p:par>
                                <p:cTn id="70" presetID="10" presetClass="entr" presetSubtype="0" fill="hold" nodeType="clickEffect">
                                  <p:stCondLst>
                                    <p:cond delay="0"/>
                                  </p:stCondLst>
                                  <p:childTnLst>
                                    <p:set>
                                      <p:cBhvr>
                                        <p:cTn id="71" dur="1" fill="hold">
                                          <p:stCondLst>
                                            <p:cond delay="0"/>
                                          </p:stCondLst>
                                        </p:cTn>
                                        <p:tgtEl>
                                          <p:spTgt spid="2056">
                                            <p:txEl>
                                              <p:pRg st="6" end="6"/>
                                            </p:txEl>
                                          </p:spTgt>
                                        </p:tgtEl>
                                        <p:attrNameLst>
                                          <p:attrName>style.visibility</p:attrName>
                                        </p:attrNameLst>
                                      </p:cBhvr>
                                      <p:to>
                                        <p:strVal val="visible"/>
                                      </p:to>
                                    </p:set>
                                    <p:animEffect transition="in" filter="fade">
                                      <p:cBhvr>
                                        <p:cTn id="72" dur="2000"/>
                                        <p:tgtEl>
                                          <p:spTgt spid="2056">
                                            <p:txEl>
                                              <p:pRg st="6" end="6"/>
                                            </p:txEl>
                                          </p:spTgt>
                                        </p:tgtEl>
                                      </p:cBhvr>
                                    </p:animEffect>
                                  </p:childTnLst>
                                </p:cTn>
                              </p:par>
                            </p:childTnLst>
                          </p:cTn>
                        </p:par>
                      </p:childTnLst>
                    </p:cTn>
                  </p:par>
                  <p:par>
                    <p:cTn id="73" fill="hold" nodeType="clickPar">
                      <p:stCondLst>
                        <p:cond delay="indefinite"/>
                      </p:stCondLst>
                      <p:childTnLst>
                        <p:par>
                          <p:cTn id="74" fill="hold" nodeType="withGroup">
                            <p:stCondLst>
                              <p:cond delay="0"/>
                            </p:stCondLst>
                            <p:childTnLst>
                              <p:par>
                                <p:cTn id="75" presetID="10" presetClass="entr" presetSubtype="0" fill="hold" nodeType="clickEffect">
                                  <p:stCondLst>
                                    <p:cond delay="0"/>
                                  </p:stCondLst>
                                  <p:childTnLst>
                                    <p:set>
                                      <p:cBhvr>
                                        <p:cTn id="76" dur="1" fill="hold">
                                          <p:stCondLst>
                                            <p:cond delay="0"/>
                                          </p:stCondLst>
                                        </p:cTn>
                                        <p:tgtEl>
                                          <p:spTgt spid="2056">
                                            <p:txEl>
                                              <p:pRg st="7" end="7"/>
                                            </p:txEl>
                                          </p:spTgt>
                                        </p:tgtEl>
                                        <p:attrNameLst>
                                          <p:attrName>style.visibility</p:attrName>
                                        </p:attrNameLst>
                                      </p:cBhvr>
                                      <p:to>
                                        <p:strVal val="visible"/>
                                      </p:to>
                                    </p:set>
                                    <p:animEffect transition="in" filter="fade">
                                      <p:cBhvr>
                                        <p:cTn id="77" dur="2000"/>
                                        <p:tgtEl>
                                          <p:spTgt spid="2056">
                                            <p:txEl>
                                              <p:pRg st="7" end="7"/>
                                            </p:txEl>
                                          </p:spTgt>
                                        </p:tgtEl>
                                      </p:cBhvr>
                                    </p:animEffect>
                                  </p:childTnLst>
                                </p:cTn>
                              </p:par>
                            </p:childTnLst>
                          </p:cTn>
                        </p:par>
                      </p:childTnLst>
                    </p:cTn>
                  </p:par>
                  <p:par>
                    <p:cTn id="78" fill="hold" nodeType="clickPar">
                      <p:stCondLst>
                        <p:cond delay="indefinite"/>
                      </p:stCondLst>
                      <p:childTnLst>
                        <p:par>
                          <p:cTn id="79" fill="hold" nodeType="withGroup">
                            <p:stCondLst>
                              <p:cond delay="0"/>
                            </p:stCondLst>
                            <p:childTnLst>
                              <p:par>
                                <p:cTn id="80" presetID="29" presetClass="entr" presetSubtype="0" fill="hold" nodeType="clickEffect">
                                  <p:stCondLst>
                                    <p:cond delay="0"/>
                                  </p:stCondLst>
                                  <p:childTnLst>
                                    <p:set>
                                      <p:cBhvr>
                                        <p:cTn id="81" dur="1" fill="hold">
                                          <p:stCondLst>
                                            <p:cond delay="0"/>
                                          </p:stCondLst>
                                        </p:cTn>
                                        <p:tgtEl>
                                          <p:spTgt spid="2056">
                                            <p:txEl>
                                              <p:pRg st="8" end="8"/>
                                            </p:txEl>
                                          </p:spTgt>
                                        </p:tgtEl>
                                        <p:attrNameLst>
                                          <p:attrName>style.visibility</p:attrName>
                                        </p:attrNameLst>
                                      </p:cBhvr>
                                      <p:to>
                                        <p:strVal val="visible"/>
                                      </p:to>
                                    </p:set>
                                    <p:anim calcmode="lin" valueType="num">
                                      <p:cBhvr>
                                        <p:cTn id="82" dur="1000" fill="hold"/>
                                        <p:tgtEl>
                                          <p:spTgt spid="2056">
                                            <p:txEl>
                                              <p:pRg st="8" end="8"/>
                                            </p:txEl>
                                          </p:spTgt>
                                        </p:tgtEl>
                                        <p:attrNameLst>
                                          <p:attrName>ppt_x</p:attrName>
                                        </p:attrNameLst>
                                      </p:cBhvr>
                                      <p:tavLst>
                                        <p:tav tm="0">
                                          <p:val>
                                            <p:strVal val="#ppt_x-.2"/>
                                          </p:val>
                                        </p:tav>
                                        <p:tav tm="100000">
                                          <p:val>
                                            <p:strVal val="#ppt_x"/>
                                          </p:val>
                                        </p:tav>
                                      </p:tavLst>
                                    </p:anim>
                                    <p:anim calcmode="lin" valueType="num">
                                      <p:cBhvr>
                                        <p:cTn id="83" dur="1000" fill="hold"/>
                                        <p:tgtEl>
                                          <p:spTgt spid="2056">
                                            <p:txEl>
                                              <p:pRg st="8" end="8"/>
                                            </p:txEl>
                                          </p:spTgt>
                                        </p:tgtEl>
                                        <p:attrNameLst>
                                          <p:attrName>ppt_y</p:attrName>
                                        </p:attrNameLst>
                                      </p:cBhvr>
                                      <p:tavLst>
                                        <p:tav tm="0">
                                          <p:val>
                                            <p:strVal val="#ppt_y"/>
                                          </p:val>
                                        </p:tav>
                                        <p:tav tm="100000">
                                          <p:val>
                                            <p:strVal val="#ppt_y"/>
                                          </p:val>
                                        </p:tav>
                                      </p:tavLst>
                                    </p:anim>
                                    <p:animEffect transition="in" filter="wipe(right)" prLst="gradientSize: 0.1">
                                      <p:cBhvr>
                                        <p:cTn id="84" dur="1000"/>
                                        <p:tgtEl>
                                          <p:spTgt spid="2056">
                                            <p:txEl>
                                              <p:pRg st="8" end="8"/>
                                            </p:txEl>
                                          </p:spTgt>
                                        </p:tgtEl>
                                      </p:cBhvr>
                                    </p:animEffect>
                                  </p:childTnLst>
                                </p:cTn>
                              </p:par>
                            </p:childTnLst>
                          </p:cTn>
                        </p:par>
                      </p:childTnLst>
                    </p:cTn>
                  </p:par>
                  <p:par>
                    <p:cTn id="85" fill="hold" nodeType="clickPar">
                      <p:stCondLst>
                        <p:cond delay="indefinite"/>
                      </p:stCondLst>
                      <p:childTnLst>
                        <p:par>
                          <p:cTn id="86" fill="hold" nodeType="withGroup">
                            <p:stCondLst>
                              <p:cond delay="0"/>
                            </p:stCondLst>
                            <p:childTnLst>
                              <p:par>
                                <p:cTn id="87" presetID="29" presetClass="entr" presetSubtype="0" fill="hold" nodeType="clickEffect">
                                  <p:stCondLst>
                                    <p:cond delay="0"/>
                                  </p:stCondLst>
                                  <p:childTnLst>
                                    <p:set>
                                      <p:cBhvr>
                                        <p:cTn id="88" dur="1" fill="hold">
                                          <p:stCondLst>
                                            <p:cond delay="0"/>
                                          </p:stCondLst>
                                        </p:cTn>
                                        <p:tgtEl>
                                          <p:spTgt spid="2056">
                                            <p:txEl>
                                              <p:pRg st="9" end="9"/>
                                            </p:txEl>
                                          </p:spTgt>
                                        </p:tgtEl>
                                        <p:attrNameLst>
                                          <p:attrName>style.visibility</p:attrName>
                                        </p:attrNameLst>
                                      </p:cBhvr>
                                      <p:to>
                                        <p:strVal val="visible"/>
                                      </p:to>
                                    </p:set>
                                    <p:anim calcmode="lin" valueType="num">
                                      <p:cBhvr>
                                        <p:cTn id="89" dur="1000" fill="hold"/>
                                        <p:tgtEl>
                                          <p:spTgt spid="2056">
                                            <p:txEl>
                                              <p:pRg st="9" end="9"/>
                                            </p:txEl>
                                          </p:spTgt>
                                        </p:tgtEl>
                                        <p:attrNameLst>
                                          <p:attrName>ppt_x</p:attrName>
                                        </p:attrNameLst>
                                      </p:cBhvr>
                                      <p:tavLst>
                                        <p:tav tm="0">
                                          <p:val>
                                            <p:strVal val="#ppt_x-.2"/>
                                          </p:val>
                                        </p:tav>
                                        <p:tav tm="100000">
                                          <p:val>
                                            <p:strVal val="#ppt_x"/>
                                          </p:val>
                                        </p:tav>
                                      </p:tavLst>
                                    </p:anim>
                                    <p:anim calcmode="lin" valueType="num">
                                      <p:cBhvr>
                                        <p:cTn id="90" dur="1000" fill="hold"/>
                                        <p:tgtEl>
                                          <p:spTgt spid="2056">
                                            <p:txEl>
                                              <p:pRg st="9" end="9"/>
                                            </p:txEl>
                                          </p:spTgt>
                                        </p:tgtEl>
                                        <p:attrNameLst>
                                          <p:attrName>ppt_y</p:attrName>
                                        </p:attrNameLst>
                                      </p:cBhvr>
                                      <p:tavLst>
                                        <p:tav tm="0">
                                          <p:val>
                                            <p:strVal val="#ppt_y"/>
                                          </p:val>
                                        </p:tav>
                                        <p:tav tm="100000">
                                          <p:val>
                                            <p:strVal val="#ppt_y"/>
                                          </p:val>
                                        </p:tav>
                                      </p:tavLst>
                                    </p:anim>
                                    <p:animEffect transition="in" filter="wipe(right)" prLst="gradientSize: 0.1">
                                      <p:cBhvr>
                                        <p:cTn id="91" dur="1000"/>
                                        <p:tgtEl>
                                          <p:spTgt spid="2056">
                                            <p:txEl>
                                              <p:pRg st="9" end="9"/>
                                            </p:txEl>
                                          </p:spTgt>
                                        </p:tgtEl>
                                      </p:cBhvr>
                                    </p:animEffect>
                                  </p:childTnLst>
                                </p:cTn>
                              </p:par>
                            </p:childTnLst>
                          </p:cTn>
                        </p:par>
                      </p:childTnLst>
                    </p:cTn>
                  </p:par>
                  <p:par>
                    <p:cTn id="92" fill="hold" nodeType="clickPar">
                      <p:stCondLst>
                        <p:cond delay="indefinite"/>
                      </p:stCondLst>
                      <p:childTnLst>
                        <p:par>
                          <p:cTn id="93" fill="hold" nodeType="withGroup">
                            <p:stCondLst>
                              <p:cond delay="0"/>
                            </p:stCondLst>
                            <p:childTnLst>
                              <p:par>
                                <p:cTn id="94" presetID="10" presetClass="entr" presetSubtype="0" fill="hold" nodeType="clickEffect">
                                  <p:stCondLst>
                                    <p:cond delay="0"/>
                                  </p:stCondLst>
                                  <p:childTnLst>
                                    <p:set>
                                      <p:cBhvr>
                                        <p:cTn id="95" dur="1" fill="hold">
                                          <p:stCondLst>
                                            <p:cond delay="0"/>
                                          </p:stCondLst>
                                        </p:cTn>
                                        <p:tgtEl>
                                          <p:spTgt spid="2056">
                                            <p:txEl>
                                              <p:pRg st="10" end="10"/>
                                            </p:txEl>
                                          </p:spTgt>
                                        </p:tgtEl>
                                        <p:attrNameLst>
                                          <p:attrName>style.visibility</p:attrName>
                                        </p:attrNameLst>
                                      </p:cBhvr>
                                      <p:to>
                                        <p:strVal val="visible"/>
                                      </p:to>
                                    </p:set>
                                    <p:animEffect transition="in" filter="fade">
                                      <p:cBhvr>
                                        <p:cTn id="96" dur="2000"/>
                                        <p:tgtEl>
                                          <p:spTgt spid="2056">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3" grpId="0" animBg="1"/>
      <p:bldP spid="2055" grpId="0" animBg="1"/>
      <p:bldP spid="2055" grpId="1"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875899" y="991402"/>
            <a:ext cx="10963175" cy="741145"/>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smtClean="0"/>
              <a:t>TARGET ADALAH JUMLAH BEBAN KERJA YANG AKAN DICAPAI DARI SETIAP PELAKSANAAN TUGAS JABATAN</a:t>
            </a:r>
            <a:endParaRPr lang="id-ID" dirty="0"/>
          </a:p>
        </p:txBody>
      </p:sp>
      <p:sp>
        <p:nvSpPr>
          <p:cNvPr id="4" name="Oval 3"/>
          <p:cNvSpPr/>
          <p:nvPr/>
        </p:nvSpPr>
        <p:spPr>
          <a:xfrm>
            <a:off x="875899" y="2849076"/>
            <a:ext cx="2098308" cy="1925053"/>
          </a:xfrm>
          <a:prstGeom prst="ellipse">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smtClean="0"/>
              <a:t>TARGET</a:t>
            </a:r>
          </a:p>
          <a:p>
            <a:pPr algn="ctr"/>
            <a:r>
              <a:rPr lang="id-ID" dirty="0" smtClean="0"/>
              <a:t>SKP</a:t>
            </a:r>
            <a:endParaRPr lang="id-ID" dirty="0"/>
          </a:p>
        </p:txBody>
      </p:sp>
      <p:sp>
        <p:nvSpPr>
          <p:cNvPr id="5" name="Rectangle 4"/>
          <p:cNvSpPr/>
          <p:nvPr/>
        </p:nvSpPr>
        <p:spPr>
          <a:xfrm>
            <a:off x="4706754" y="1992429"/>
            <a:ext cx="7132320" cy="1039529"/>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id-ID" dirty="0" smtClean="0"/>
              <a:t>Bagi pemegang jabatan struktural maupun fungsional umum dengan sifat tugas yang input/bahan kerjanya berasal dari unit organisasi bersangkutan, maka penetapan target didasarkan pada RKT yang telah ditetapkan</a:t>
            </a:r>
            <a:endParaRPr lang="id-ID" dirty="0"/>
          </a:p>
        </p:txBody>
      </p:sp>
      <p:sp>
        <p:nvSpPr>
          <p:cNvPr id="6" name="Rectangle 5"/>
          <p:cNvSpPr/>
          <p:nvPr/>
        </p:nvSpPr>
        <p:spPr>
          <a:xfrm>
            <a:off x="4706754" y="3253337"/>
            <a:ext cx="7132320" cy="1116532"/>
          </a:xfrm>
          <a:prstGeom prst="rect">
            <a:avLst/>
          </a:prstGeom>
          <a:solidFill>
            <a:schemeClr val="accent6">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id-ID" dirty="0" smtClean="0"/>
              <a:t>Bagi pemegang jabatan struktural maupun fungsional umum dengan sifat tugas yang input/bahan kerjanya berasal dari output/hasil kerja unit organisasi lain, maka penetapan target didasarkan pada asumsi rata-rata tahun sebelumnya</a:t>
            </a:r>
          </a:p>
        </p:txBody>
      </p:sp>
      <p:sp>
        <p:nvSpPr>
          <p:cNvPr id="7" name="Rectangle 6"/>
          <p:cNvSpPr/>
          <p:nvPr/>
        </p:nvSpPr>
        <p:spPr>
          <a:xfrm>
            <a:off x="4706754" y="4591248"/>
            <a:ext cx="7132320" cy="1039529"/>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id-ID" dirty="0" smtClean="0"/>
              <a:t>Bagi pemegang jabatan fungsional tertentu penetapan target berdasarkan pada angka kredit yang dipersyaratkan sesuai dengan peraturan perundang-undangan</a:t>
            </a:r>
            <a:endParaRPr lang="id-ID" dirty="0"/>
          </a:p>
        </p:txBody>
      </p:sp>
      <p:sp>
        <p:nvSpPr>
          <p:cNvPr id="8" name="Isosceles Triangle 7"/>
          <p:cNvSpPr/>
          <p:nvPr/>
        </p:nvSpPr>
        <p:spPr>
          <a:xfrm rot="16200000">
            <a:off x="2180124" y="3229275"/>
            <a:ext cx="3638350" cy="1164658"/>
          </a:xfrm>
          <a:prstGeom prst="triangl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Tree>
    <p:extLst>
      <p:ext uri="{BB962C8B-B14F-4D97-AF65-F5344CB8AC3E}">
        <p14:creationId xmlns:p14="http://schemas.microsoft.com/office/powerpoint/2010/main" val="4238452126"/>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fade">
                                      <p:cBhvr>
                                        <p:cTn id="17" dur="500"/>
                                        <p:tgtEl>
                                          <p:spTgt spid="8"/>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5"/>
                                        </p:tgtEl>
                                        <p:attrNameLst>
                                          <p:attrName>style.visibility</p:attrName>
                                        </p:attrNameLst>
                                      </p:cBhvr>
                                      <p:to>
                                        <p:strVal val="visible"/>
                                      </p:to>
                                    </p:set>
                                    <p:animEffect transition="in" filter="fade">
                                      <p:cBhvr>
                                        <p:cTn id="22" dur="500"/>
                                        <p:tgtEl>
                                          <p:spTgt spid="5"/>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6"/>
                                        </p:tgtEl>
                                        <p:attrNameLst>
                                          <p:attrName>style.visibility</p:attrName>
                                        </p:attrNameLst>
                                      </p:cBhvr>
                                      <p:to>
                                        <p:strVal val="visible"/>
                                      </p:to>
                                    </p:set>
                                    <p:animEffect transition="in" filter="fade">
                                      <p:cBhvr>
                                        <p:cTn id="27" dur="500"/>
                                        <p:tgtEl>
                                          <p:spTgt spid="6"/>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7"/>
                                        </p:tgtEl>
                                        <p:attrNameLst>
                                          <p:attrName>style.visibility</p:attrName>
                                        </p:attrNameLst>
                                      </p:cBhvr>
                                      <p:to>
                                        <p:strVal val="visible"/>
                                      </p:to>
                                    </p:set>
                                    <p:animEffect transition="in" filter="fade">
                                      <p:cBhvr>
                                        <p:cTn id="3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5" grpId="0" animBg="1"/>
      <p:bldP spid="6" grpId="0" animBg="1"/>
      <p:bldP spid="7" grpId="0" animBg="1"/>
      <p:bldP spid="8" grpId="0" animBg="1"/>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5" name="Text Box 5"/>
          <p:cNvSpPr txBox="1">
            <a:spLocks noChangeArrowheads="1"/>
          </p:cNvSpPr>
          <p:nvPr/>
        </p:nvSpPr>
        <p:spPr bwMode="auto">
          <a:xfrm>
            <a:off x="304800" y="228601"/>
            <a:ext cx="61976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eaLnBrk="1" hangingPunct="1">
              <a:spcBef>
                <a:spcPct val="50000"/>
              </a:spcBef>
            </a:pPr>
            <a:r>
              <a:rPr lang="en-US" b="1">
                <a:latin typeface="Arial" charset="0"/>
              </a:rPr>
              <a:t>2. Membimbing seminar mahasiswa</a:t>
            </a:r>
          </a:p>
        </p:txBody>
      </p:sp>
      <p:sp>
        <p:nvSpPr>
          <p:cNvPr id="5126" name="Rectangle 6"/>
          <p:cNvSpPr>
            <a:spLocks noChangeArrowheads="1"/>
          </p:cNvSpPr>
          <p:nvPr/>
        </p:nvSpPr>
        <p:spPr bwMode="auto">
          <a:xfrm>
            <a:off x="508000" y="762000"/>
            <a:ext cx="5384800" cy="990600"/>
          </a:xfrm>
          <a:prstGeom prst="rect">
            <a:avLst/>
          </a:prstGeom>
          <a:gradFill rotWithShape="1">
            <a:gsLst>
              <a:gs pos="0">
                <a:srgbClr val="99FF33"/>
              </a:gs>
              <a:gs pos="100000">
                <a:srgbClr val="FFFFFF"/>
              </a:gs>
            </a:gsLst>
            <a:lin ang="5400000" scaled="1"/>
          </a:gra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5127" name="Text Box 7"/>
          <p:cNvSpPr txBox="1">
            <a:spLocks noChangeArrowheads="1"/>
          </p:cNvSpPr>
          <p:nvPr/>
        </p:nvSpPr>
        <p:spPr bwMode="auto">
          <a:xfrm>
            <a:off x="609600" y="838200"/>
            <a:ext cx="5181600"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algn="just" eaLnBrk="1" hangingPunct="1">
              <a:spcBef>
                <a:spcPct val="50000"/>
              </a:spcBef>
            </a:pPr>
            <a:r>
              <a:rPr lang="en-US">
                <a:solidFill>
                  <a:srgbClr val="000000"/>
                </a:solidFill>
                <a:latin typeface="Arial" charset="0"/>
              </a:rPr>
              <a:t>Membimbing seminar mahasiswa tingkat skripsi a.n. Angga pada semester genap 2002/2003</a:t>
            </a:r>
          </a:p>
        </p:txBody>
      </p:sp>
      <p:sp>
        <p:nvSpPr>
          <p:cNvPr id="5128" name="Rectangle 8"/>
          <p:cNvSpPr>
            <a:spLocks noChangeArrowheads="1"/>
          </p:cNvSpPr>
          <p:nvPr/>
        </p:nvSpPr>
        <p:spPr bwMode="auto">
          <a:xfrm>
            <a:off x="6299200" y="762000"/>
            <a:ext cx="5588000" cy="990600"/>
          </a:xfrm>
          <a:prstGeom prst="rect">
            <a:avLst/>
          </a:prstGeom>
          <a:gradFill rotWithShape="1">
            <a:gsLst>
              <a:gs pos="0">
                <a:srgbClr val="000082"/>
              </a:gs>
              <a:gs pos="30000">
                <a:srgbClr val="66008F"/>
              </a:gs>
              <a:gs pos="64999">
                <a:srgbClr val="BA0066"/>
              </a:gs>
              <a:gs pos="89999">
                <a:srgbClr val="FF0000"/>
              </a:gs>
              <a:gs pos="100000">
                <a:srgbClr val="FF8200"/>
              </a:gs>
            </a:gsLst>
            <a:lin ang="5400000" scaled="1"/>
          </a:gra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5129" name="Text Box 9"/>
          <p:cNvSpPr txBox="1">
            <a:spLocks noChangeArrowheads="1"/>
          </p:cNvSpPr>
          <p:nvPr/>
        </p:nvSpPr>
        <p:spPr bwMode="auto">
          <a:xfrm>
            <a:off x="6400800" y="1066801"/>
            <a:ext cx="53848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eaLnBrk="1" hangingPunct="1">
              <a:spcBef>
                <a:spcPct val="50000"/>
              </a:spcBef>
            </a:pPr>
            <a:r>
              <a:rPr lang="en-US" dirty="0" err="1">
                <a:solidFill>
                  <a:schemeClr val="bg1"/>
                </a:solidFill>
                <a:latin typeface="Arial" charset="0"/>
              </a:rPr>
              <a:t>Angka</a:t>
            </a:r>
            <a:r>
              <a:rPr lang="en-US" dirty="0">
                <a:solidFill>
                  <a:schemeClr val="bg1"/>
                </a:solidFill>
                <a:latin typeface="Arial" charset="0"/>
              </a:rPr>
              <a:t> </a:t>
            </a:r>
            <a:r>
              <a:rPr lang="en-US" dirty="0" err="1">
                <a:solidFill>
                  <a:schemeClr val="bg1"/>
                </a:solidFill>
                <a:latin typeface="Arial" charset="0"/>
              </a:rPr>
              <a:t>kreditnya</a:t>
            </a:r>
            <a:r>
              <a:rPr lang="en-US" dirty="0">
                <a:solidFill>
                  <a:schemeClr val="bg1"/>
                </a:solidFill>
                <a:latin typeface="Arial" charset="0"/>
              </a:rPr>
              <a:t> = 1</a:t>
            </a:r>
          </a:p>
        </p:txBody>
      </p:sp>
      <p:sp>
        <p:nvSpPr>
          <p:cNvPr id="5130" name="Text Box 10"/>
          <p:cNvSpPr txBox="1">
            <a:spLocks noChangeArrowheads="1"/>
          </p:cNvSpPr>
          <p:nvPr/>
        </p:nvSpPr>
        <p:spPr bwMode="auto">
          <a:xfrm>
            <a:off x="304800" y="3429001"/>
            <a:ext cx="115824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eaLnBrk="1" hangingPunct="1">
              <a:spcBef>
                <a:spcPct val="50000"/>
              </a:spcBef>
            </a:pPr>
            <a:r>
              <a:rPr lang="en-US" b="1">
                <a:latin typeface="Arial" charset="0"/>
              </a:rPr>
              <a:t>3  Membimbing KKN, PKN, PKL</a:t>
            </a:r>
          </a:p>
        </p:txBody>
      </p:sp>
      <p:sp>
        <p:nvSpPr>
          <p:cNvPr id="5131" name="Rectangle 11"/>
          <p:cNvSpPr>
            <a:spLocks noChangeArrowheads="1"/>
          </p:cNvSpPr>
          <p:nvPr/>
        </p:nvSpPr>
        <p:spPr bwMode="auto">
          <a:xfrm>
            <a:off x="508000" y="4267200"/>
            <a:ext cx="5384800" cy="1752600"/>
          </a:xfrm>
          <a:prstGeom prst="rect">
            <a:avLst/>
          </a:prstGeom>
          <a:gradFill rotWithShape="1">
            <a:gsLst>
              <a:gs pos="0">
                <a:srgbClr val="000000"/>
              </a:gs>
              <a:gs pos="20000">
                <a:srgbClr val="000040"/>
              </a:gs>
              <a:gs pos="50000">
                <a:srgbClr val="400040"/>
              </a:gs>
              <a:gs pos="75000">
                <a:srgbClr val="8F0040"/>
              </a:gs>
              <a:gs pos="89999">
                <a:srgbClr val="F27300"/>
              </a:gs>
              <a:gs pos="100000">
                <a:srgbClr val="FFBF00"/>
              </a:gs>
            </a:gsLst>
            <a:lin ang="5400000" scaled="1"/>
          </a:gra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5132" name="Text Box 12"/>
          <p:cNvSpPr txBox="1">
            <a:spLocks noChangeArrowheads="1"/>
          </p:cNvSpPr>
          <p:nvPr/>
        </p:nvSpPr>
        <p:spPr bwMode="auto">
          <a:xfrm>
            <a:off x="711200" y="4419601"/>
            <a:ext cx="4978400"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a:defRPr>
                <a:solidFill>
                  <a:schemeClr val="tx1"/>
                </a:solidFill>
                <a:latin typeface="Arial" charset="0"/>
                <a:ea typeface="ＭＳ Ｐゴシック" charset="0"/>
              </a:defRPr>
            </a:lvl1pPr>
            <a:lvl2pPr marL="800100" indent="-342900">
              <a:defRPr>
                <a:solidFill>
                  <a:schemeClr val="tx1"/>
                </a:solidFill>
                <a:latin typeface="Arial" charset="0"/>
                <a:ea typeface="ＭＳ Ｐゴシック" charset="0"/>
              </a:defRPr>
            </a:lvl2pPr>
            <a:lvl3pPr marL="1257300" indent="-342900">
              <a:defRPr>
                <a:solidFill>
                  <a:schemeClr val="tx1"/>
                </a:solidFill>
                <a:latin typeface="Arial" charset="0"/>
                <a:ea typeface="ＭＳ Ｐゴシック" charset="0"/>
              </a:defRPr>
            </a:lvl3pPr>
            <a:lvl4pPr marL="1714500" indent="-342900">
              <a:defRPr>
                <a:solidFill>
                  <a:schemeClr val="tx1"/>
                </a:solidFill>
                <a:latin typeface="Arial" charset="0"/>
                <a:ea typeface="ＭＳ Ｐゴシック" charset="0"/>
              </a:defRPr>
            </a:lvl4pPr>
            <a:lvl5pPr marL="2171700" indent="-342900">
              <a:defRPr>
                <a:solidFill>
                  <a:schemeClr val="tx1"/>
                </a:solidFill>
                <a:latin typeface="Arial" charset="0"/>
                <a:ea typeface="ＭＳ Ｐゴシック" charset="0"/>
              </a:defRPr>
            </a:lvl5pPr>
            <a:lvl6pPr marL="2628900" indent="-342900" fontAlgn="base">
              <a:spcBef>
                <a:spcPct val="0"/>
              </a:spcBef>
              <a:spcAft>
                <a:spcPct val="0"/>
              </a:spcAft>
              <a:defRPr>
                <a:solidFill>
                  <a:schemeClr val="tx1"/>
                </a:solidFill>
                <a:latin typeface="Arial" charset="0"/>
                <a:ea typeface="ＭＳ Ｐゴシック" charset="0"/>
              </a:defRPr>
            </a:lvl6pPr>
            <a:lvl7pPr marL="3086100" indent="-342900" fontAlgn="base">
              <a:spcBef>
                <a:spcPct val="0"/>
              </a:spcBef>
              <a:spcAft>
                <a:spcPct val="0"/>
              </a:spcAft>
              <a:defRPr>
                <a:solidFill>
                  <a:schemeClr val="tx1"/>
                </a:solidFill>
                <a:latin typeface="Arial" charset="0"/>
                <a:ea typeface="ＭＳ Ｐゴシック" charset="0"/>
              </a:defRPr>
            </a:lvl7pPr>
            <a:lvl8pPr marL="3543300" indent="-342900" fontAlgn="base">
              <a:spcBef>
                <a:spcPct val="0"/>
              </a:spcBef>
              <a:spcAft>
                <a:spcPct val="0"/>
              </a:spcAft>
              <a:defRPr>
                <a:solidFill>
                  <a:schemeClr val="tx1"/>
                </a:solidFill>
                <a:latin typeface="Arial" charset="0"/>
                <a:ea typeface="ＭＳ Ｐゴシック" charset="0"/>
              </a:defRPr>
            </a:lvl8pPr>
            <a:lvl9pPr marL="4000500" indent="-342900" fontAlgn="base">
              <a:spcBef>
                <a:spcPct val="0"/>
              </a:spcBef>
              <a:spcAft>
                <a:spcPct val="0"/>
              </a:spcAft>
              <a:defRPr>
                <a:solidFill>
                  <a:schemeClr val="tx1"/>
                </a:solidFill>
                <a:latin typeface="Arial" charset="0"/>
                <a:ea typeface="ＭＳ Ｐゴシック" charset="0"/>
              </a:defRPr>
            </a:lvl9pPr>
          </a:lstStyle>
          <a:p>
            <a:pPr algn="just" eaLnBrk="1" hangingPunct="1">
              <a:spcBef>
                <a:spcPct val="50000"/>
              </a:spcBef>
            </a:pPr>
            <a:r>
              <a:rPr lang="en-US" dirty="0" err="1">
                <a:solidFill>
                  <a:srgbClr val="FFFFFF"/>
                </a:solidFill>
              </a:rPr>
              <a:t>Membimbing</a:t>
            </a:r>
            <a:r>
              <a:rPr lang="en-US" dirty="0">
                <a:solidFill>
                  <a:srgbClr val="FFFFFF"/>
                </a:solidFill>
              </a:rPr>
              <a:t> </a:t>
            </a:r>
            <a:r>
              <a:rPr lang="en-US" dirty="0" err="1">
                <a:solidFill>
                  <a:srgbClr val="FFFFFF"/>
                </a:solidFill>
              </a:rPr>
              <a:t>mahasiswa</a:t>
            </a:r>
            <a:r>
              <a:rPr lang="en-US" dirty="0">
                <a:solidFill>
                  <a:srgbClr val="FFFFFF"/>
                </a:solidFill>
              </a:rPr>
              <a:t> </a:t>
            </a:r>
            <a:r>
              <a:rPr lang="en-US" dirty="0" err="1">
                <a:solidFill>
                  <a:srgbClr val="FFFFFF"/>
                </a:solidFill>
              </a:rPr>
              <a:t>Kukerta</a:t>
            </a:r>
            <a:r>
              <a:rPr lang="en-US" dirty="0">
                <a:solidFill>
                  <a:srgbClr val="FFFFFF"/>
                </a:solidFill>
              </a:rPr>
              <a:t> (KKN) </a:t>
            </a:r>
            <a:r>
              <a:rPr lang="en-US" dirty="0" err="1">
                <a:solidFill>
                  <a:srgbClr val="FFFFFF"/>
                </a:solidFill>
              </a:rPr>
              <a:t>Fakultas</a:t>
            </a:r>
            <a:r>
              <a:rPr lang="en-US" dirty="0">
                <a:solidFill>
                  <a:srgbClr val="FFFFFF"/>
                </a:solidFill>
              </a:rPr>
              <a:t> </a:t>
            </a:r>
            <a:r>
              <a:rPr lang="ja-JP" altLang="en-US" dirty="0">
                <a:solidFill>
                  <a:srgbClr val="FFFFFF"/>
                </a:solidFill>
                <a:latin typeface="Arial"/>
              </a:rPr>
              <a:t>“</a:t>
            </a:r>
            <a:r>
              <a:rPr lang="en-US" dirty="0">
                <a:solidFill>
                  <a:srgbClr val="FFFFFF"/>
                </a:solidFill>
              </a:rPr>
              <a:t>P</a:t>
            </a:r>
            <a:r>
              <a:rPr lang="ja-JP" altLang="en-US" dirty="0">
                <a:solidFill>
                  <a:srgbClr val="FFFFFF"/>
                </a:solidFill>
                <a:latin typeface="Arial"/>
              </a:rPr>
              <a:t>”</a:t>
            </a:r>
            <a:r>
              <a:rPr lang="en-US" dirty="0">
                <a:solidFill>
                  <a:srgbClr val="FFFFFF"/>
                </a:solidFill>
              </a:rPr>
              <a:t>  </a:t>
            </a:r>
            <a:r>
              <a:rPr lang="en-US" dirty="0" err="1">
                <a:solidFill>
                  <a:srgbClr val="FFFFFF"/>
                </a:solidFill>
              </a:rPr>
              <a:t>sebanyak</a:t>
            </a:r>
            <a:r>
              <a:rPr lang="en-US" dirty="0">
                <a:solidFill>
                  <a:srgbClr val="FFFFFF"/>
                </a:solidFill>
              </a:rPr>
              <a:t> 20 orang di </a:t>
            </a:r>
            <a:r>
              <a:rPr lang="en-US" dirty="0" err="1">
                <a:solidFill>
                  <a:srgbClr val="FFFFFF"/>
                </a:solidFill>
              </a:rPr>
              <a:t>desa</a:t>
            </a:r>
            <a:r>
              <a:rPr lang="en-US" dirty="0">
                <a:solidFill>
                  <a:srgbClr val="FFFFFF"/>
                </a:solidFill>
              </a:rPr>
              <a:t> A, </a:t>
            </a:r>
            <a:r>
              <a:rPr lang="en-US" dirty="0" err="1">
                <a:solidFill>
                  <a:srgbClr val="FFFFFF"/>
                </a:solidFill>
              </a:rPr>
              <a:t>Kec</a:t>
            </a:r>
            <a:r>
              <a:rPr lang="en-US" dirty="0">
                <a:solidFill>
                  <a:srgbClr val="FFFFFF"/>
                </a:solidFill>
              </a:rPr>
              <a:t>. B, </a:t>
            </a:r>
            <a:r>
              <a:rPr lang="en-US" dirty="0" err="1">
                <a:solidFill>
                  <a:srgbClr val="FFFFFF"/>
                </a:solidFill>
              </a:rPr>
              <a:t>Kabupaten</a:t>
            </a:r>
            <a:r>
              <a:rPr lang="en-US" dirty="0">
                <a:solidFill>
                  <a:srgbClr val="FFFFFF"/>
                </a:solidFill>
              </a:rPr>
              <a:t> C </a:t>
            </a:r>
            <a:r>
              <a:rPr lang="en-US" dirty="0" err="1">
                <a:solidFill>
                  <a:srgbClr val="FFFFFF"/>
                </a:solidFill>
              </a:rPr>
              <a:t>pd</a:t>
            </a:r>
            <a:r>
              <a:rPr lang="en-US" dirty="0">
                <a:solidFill>
                  <a:srgbClr val="FFFFFF"/>
                </a:solidFill>
              </a:rPr>
              <a:t> semester </a:t>
            </a:r>
            <a:r>
              <a:rPr lang="en-US" dirty="0" err="1">
                <a:solidFill>
                  <a:srgbClr val="FFFFFF"/>
                </a:solidFill>
              </a:rPr>
              <a:t>ganjil</a:t>
            </a:r>
            <a:r>
              <a:rPr lang="en-US" dirty="0">
                <a:solidFill>
                  <a:srgbClr val="FFFFFF"/>
                </a:solidFill>
              </a:rPr>
              <a:t> 2002/2003</a:t>
            </a:r>
          </a:p>
        </p:txBody>
      </p:sp>
      <p:sp>
        <p:nvSpPr>
          <p:cNvPr id="5133" name="Rectangle 13"/>
          <p:cNvSpPr>
            <a:spLocks noChangeArrowheads="1"/>
          </p:cNvSpPr>
          <p:nvPr/>
        </p:nvSpPr>
        <p:spPr bwMode="auto">
          <a:xfrm>
            <a:off x="6299200" y="4267200"/>
            <a:ext cx="5486400" cy="1295400"/>
          </a:xfrm>
          <a:prstGeom prst="rect">
            <a:avLst/>
          </a:prstGeom>
          <a:gradFill rotWithShape="1">
            <a:gsLst>
              <a:gs pos="0">
                <a:srgbClr val="000000"/>
              </a:gs>
              <a:gs pos="20000">
                <a:srgbClr val="000040"/>
              </a:gs>
              <a:gs pos="50000">
                <a:srgbClr val="400040"/>
              </a:gs>
              <a:gs pos="75000">
                <a:srgbClr val="8F0040"/>
              </a:gs>
              <a:gs pos="89999">
                <a:srgbClr val="F27300"/>
              </a:gs>
              <a:gs pos="100000">
                <a:srgbClr val="FFBF00"/>
              </a:gs>
            </a:gsLst>
            <a:lin ang="2700000" scaled="1"/>
          </a:gra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lgn="ctr" eaLnBrk="1" hangingPunct="1"/>
            <a:endParaRPr lang="en-US">
              <a:latin typeface="Arial" charset="0"/>
            </a:endParaRPr>
          </a:p>
        </p:txBody>
      </p:sp>
      <p:sp>
        <p:nvSpPr>
          <p:cNvPr id="5135" name="Text Box 15"/>
          <p:cNvSpPr txBox="1">
            <a:spLocks noChangeArrowheads="1"/>
          </p:cNvSpPr>
          <p:nvPr/>
        </p:nvSpPr>
        <p:spPr bwMode="auto">
          <a:xfrm>
            <a:off x="6400800" y="4419601"/>
            <a:ext cx="5283200" cy="11922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eaLnBrk="1" hangingPunct="1">
              <a:spcBef>
                <a:spcPct val="50000"/>
              </a:spcBef>
            </a:pPr>
            <a:endParaRPr lang="en-US" dirty="0">
              <a:latin typeface="Arial" charset="0"/>
            </a:endParaRPr>
          </a:p>
          <a:p>
            <a:pPr eaLnBrk="1" hangingPunct="1">
              <a:spcBef>
                <a:spcPct val="50000"/>
              </a:spcBef>
            </a:pPr>
            <a:r>
              <a:rPr lang="en-US" dirty="0" err="1">
                <a:solidFill>
                  <a:srgbClr val="FFFFFF"/>
                </a:solidFill>
                <a:latin typeface="Arial" charset="0"/>
              </a:rPr>
              <a:t>Angka</a:t>
            </a:r>
            <a:r>
              <a:rPr lang="en-US" dirty="0">
                <a:solidFill>
                  <a:srgbClr val="FFFFFF"/>
                </a:solidFill>
                <a:latin typeface="Arial" charset="0"/>
              </a:rPr>
              <a:t> </a:t>
            </a:r>
            <a:r>
              <a:rPr lang="en-US" dirty="0" err="1">
                <a:solidFill>
                  <a:srgbClr val="FFFFFF"/>
                </a:solidFill>
                <a:latin typeface="Arial" charset="0"/>
              </a:rPr>
              <a:t>kreditnya</a:t>
            </a:r>
            <a:r>
              <a:rPr lang="en-US" dirty="0">
                <a:solidFill>
                  <a:srgbClr val="FFFFFF"/>
                </a:solidFill>
                <a:latin typeface="Arial" charset="0"/>
              </a:rPr>
              <a:t> = 1</a:t>
            </a:r>
          </a:p>
          <a:p>
            <a:pPr eaLnBrk="1" hangingPunct="1">
              <a:spcBef>
                <a:spcPct val="50000"/>
              </a:spcBef>
            </a:pPr>
            <a:endParaRPr lang="en-US" dirty="0">
              <a:latin typeface="Arial" charset="0"/>
            </a:endParaRPr>
          </a:p>
        </p:txBody>
      </p:sp>
    </p:spTree>
    <p:extLst>
      <p:ext uri="{BB962C8B-B14F-4D97-AF65-F5344CB8AC3E}">
        <p14:creationId xmlns:p14="http://schemas.microsoft.com/office/powerpoint/2010/main" val="4246105558"/>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125"/>
                                        </p:tgtEl>
                                        <p:attrNameLst>
                                          <p:attrName>style.visibility</p:attrName>
                                        </p:attrNameLst>
                                      </p:cBhvr>
                                      <p:to>
                                        <p:strVal val="visible"/>
                                      </p:to>
                                    </p:set>
                                    <p:animEffect transition="in" filter="fade">
                                      <p:cBhvr>
                                        <p:cTn id="7" dur="2000"/>
                                        <p:tgtEl>
                                          <p:spTgt spid="5125"/>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126"/>
                                        </p:tgtEl>
                                        <p:attrNameLst>
                                          <p:attrName>style.visibility</p:attrName>
                                        </p:attrNameLst>
                                      </p:cBhvr>
                                      <p:to>
                                        <p:strVal val="visible"/>
                                      </p:to>
                                    </p:set>
                                    <p:animEffect transition="in" filter="fade">
                                      <p:cBhvr>
                                        <p:cTn id="12" dur="2000"/>
                                        <p:tgtEl>
                                          <p:spTgt spid="5126"/>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9" presetClass="entr" presetSubtype="0" fill="hold" nodeType="clickEffect">
                                  <p:stCondLst>
                                    <p:cond delay="0"/>
                                  </p:stCondLst>
                                  <p:childTnLst>
                                    <p:set>
                                      <p:cBhvr>
                                        <p:cTn id="16" dur="1" fill="hold">
                                          <p:stCondLst>
                                            <p:cond delay="0"/>
                                          </p:stCondLst>
                                        </p:cTn>
                                        <p:tgtEl>
                                          <p:spTgt spid="5127">
                                            <p:txEl>
                                              <p:pRg st="0" end="0"/>
                                            </p:txEl>
                                          </p:spTgt>
                                        </p:tgtEl>
                                        <p:attrNameLst>
                                          <p:attrName>style.visibility</p:attrName>
                                        </p:attrNameLst>
                                      </p:cBhvr>
                                      <p:to>
                                        <p:strVal val="visible"/>
                                      </p:to>
                                    </p:set>
                                    <p:anim calcmode="lin" valueType="num">
                                      <p:cBhvr>
                                        <p:cTn id="17" dur="2000" fill="hold"/>
                                        <p:tgtEl>
                                          <p:spTgt spid="5127">
                                            <p:txEl>
                                              <p:pRg st="0" end="0"/>
                                            </p:txEl>
                                          </p:spTgt>
                                        </p:tgtEl>
                                        <p:attrNameLst>
                                          <p:attrName>ppt_x</p:attrName>
                                        </p:attrNameLst>
                                      </p:cBhvr>
                                      <p:tavLst>
                                        <p:tav tm="0">
                                          <p:val>
                                            <p:strVal val="#ppt_x-.2"/>
                                          </p:val>
                                        </p:tav>
                                        <p:tav tm="100000">
                                          <p:val>
                                            <p:strVal val="#ppt_x"/>
                                          </p:val>
                                        </p:tav>
                                      </p:tavLst>
                                    </p:anim>
                                    <p:anim calcmode="lin" valueType="num">
                                      <p:cBhvr>
                                        <p:cTn id="18" dur="2000" fill="hold"/>
                                        <p:tgtEl>
                                          <p:spTgt spid="5127">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19" dur="2000"/>
                                        <p:tgtEl>
                                          <p:spTgt spid="5127">
                                            <p:txEl>
                                              <p:pRg st="0" end="0"/>
                                            </p:txEl>
                                          </p:spTgt>
                                        </p:tgtEl>
                                      </p:cBhvr>
                                    </p:animEffect>
                                  </p:childTnLst>
                                </p:cTn>
                              </p:par>
                            </p:childTnLst>
                          </p:cTn>
                        </p:par>
                      </p:childTnLst>
                    </p:cTn>
                  </p:par>
                  <p:par>
                    <p:cTn id="20" fill="hold" nodeType="clickPar">
                      <p:stCondLst>
                        <p:cond delay="indefinite"/>
                      </p:stCondLst>
                      <p:childTnLst>
                        <p:par>
                          <p:cTn id="21" fill="hold" nodeType="withGroup">
                            <p:stCondLst>
                              <p:cond delay="0"/>
                            </p:stCondLst>
                            <p:childTnLst>
                              <p:par>
                                <p:cTn id="22" presetID="10" presetClass="entr" presetSubtype="0" fill="hold" grpId="0" nodeType="clickEffect">
                                  <p:stCondLst>
                                    <p:cond delay="0"/>
                                  </p:stCondLst>
                                  <p:childTnLst>
                                    <p:set>
                                      <p:cBhvr>
                                        <p:cTn id="23" dur="1" fill="hold">
                                          <p:stCondLst>
                                            <p:cond delay="0"/>
                                          </p:stCondLst>
                                        </p:cTn>
                                        <p:tgtEl>
                                          <p:spTgt spid="5128"/>
                                        </p:tgtEl>
                                        <p:attrNameLst>
                                          <p:attrName>style.visibility</p:attrName>
                                        </p:attrNameLst>
                                      </p:cBhvr>
                                      <p:to>
                                        <p:strVal val="visible"/>
                                      </p:to>
                                    </p:set>
                                    <p:animEffect transition="in" filter="fade">
                                      <p:cBhvr>
                                        <p:cTn id="24" dur="2000"/>
                                        <p:tgtEl>
                                          <p:spTgt spid="5128"/>
                                        </p:tgtEl>
                                      </p:cBhvr>
                                    </p:animEffect>
                                  </p:childTnLst>
                                </p:cTn>
                              </p:par>
                            </p:childTnLst>
                          </p:cTn>
                        </p:par>
                      </p:childTnLst>
                    </p:cTn>
                  </p:par>
                  <p:par>
                    <p:cTn id="25" fill="hold" nodeType="clickPar">
                      <p:stCondLst>
                        <p:cond delay="indefinite"/>
                      </p:stCondLst>
                      <p:childTnLst>
                        <p:par>
                          <p:cTn id="26" fill="hold" nodeType="withGroup">
                            <p:stCondLst>
                              <p:cond delay="0"/>
                            </p:stCondLst>
                            <p:childTnLst>
                              <p:par>
                                <p:cTn id="27" presetID="29" presetClass="entr" presetSubtype="0" fill="hold" nodeType="clickEffect">
                                  <p:stCondLst>
                                    <p:cond delay="0"/>
                                  </p:stCondLst>
                                  <p:childTnLst>
                                    <p:set>
                                      <p:cBhvr>
                                        <p:cTn id="28" dur="1" fill="hold">
                                          <p:stCondLst>
                                            <p:cond delay="0"/>
                                          </p:stCondLst>
                                        </p:cTn>
                                        <p:tgtEl>
                                          <p:spTgt spid="5129">
                                            <p:txEl>
                                              <p:pRg st="0" end="0"/>
                                            </p:txEl>
                                          </p:spTgt>
                                        </p:tgtEl>
                                        <p:attrNameLst>
                                          <p:attrName>style.visibility</p:attrName>
                                        </p:attrNameLst>
                                      </p:cBhvr>
                                      <p:to>
                                        <p:strVal val="visible"/>
                                      </p:to>
                                    </p:set>
                                    <p:anim calcmode="lin" valueType="num">
                                      <p:cBhvr>
                                        <p:cTn id="29" dur="2000" fill="hold"/>
                                        <p:tgtEl>
                                          <p:spTgt spid="5129">
                                            <p:txEl>
                                              <p:pRg st="0" end="0"/>
                                            </p:txEl>
                                          </p:spTgt>
                                        </p:tgtEl>
                                        <p:attrNameLst>
                                          <p:attrName>ppt_x</p:attrName>
                                        </p:attrNameLst>
                                      </p:cBhvr>
                                      <p:tavLst>
                                        <p:tav tm="0">
                                          <p:val>
                                            <p:strVal val="#ppt_x-.2"/>
                                          </p:val>
                                        </p:tav>
                                        <p:tav tm="100000">
                                          <p:val>
                                            <p:strVal val="#ppt_x"/>
                                          </p:val>
                                        </p:tav>
                                      </p:tavLst>
                                    </p:anim>
                                    <p:anim calcmode="lin" valueType="num">
                                      <p:cBhvr>
                                        <p:cTn id="30" dur="2000" fill="hold"/>
                                        <p:tgtEl>
                                          <p:spTgt spid="5129">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31" dur="2000"/>
                                        <p:tgtEl>
                                          <p:spTgt spid="5129">
                                            <p:txEl>
                                              <p:pRg st="0" end="0"/>
                                            </p:txEl>
                                          </p:spTgt>
                                        </p:tgtEl>
                                      </p:cBhvr>
                                    </p:animEffect>
                                  </p:childTnLst>
                                </p:cTn>
                              </p:par>
                            </p:childTnLst>
                          </p:cTn>
                        </p:par>
                      </p:childTnLst>
                    </p:cTn>
                  </p:par>
                  <p:par>
                    <p:cTn id="32" fill="hold" nodeType="clickPar">
                      <p:stCondLst>
                        <p:cond delay="indefinite"/>
                      </p:stCondLst>
                      <p:childTnLst>
                        <p:par>
                          <p:cTn id="33" fill="hold" nodeType="withGroup">
                            <p:stCondLst>
                              <p:cond delay="0"/>
                            </p:stCondLst>
                            <p:childTnLst>
                              <p:par>
                                <p:cTn id="34" presetID="10" presetClass="entr" presetSubtype="0" fill="hold" nodeType="clickEffect">
                                  <p:stCondLst>
                                    <p:cond delay="0"/>
                                  </p:stCondLst>
                                  <p:childTnLst>
                                    <p:set>
                                      <p:cBhvr>
                                        <p:cTn id="35" dur="1" fill="hold">
                                          <p:stCondLst>
                                            <p:cond delay="0"/>
                                          </p:stCondLst>
                                        </p:cTn>
                                        <p:tgtEl>
                                          <p:spTgt spid="5130">
                                            <p:txEl>
                                              <p:pRg st="0" end="0"/>
                                            </p:txEl>
                                          </p:spTgt>
                                        </p:tgtEl>
                                        <p:attrNameLst>
                                          <p:attrName>style.visibility</p:attrName>
                                        </p:attrNameLst>
                                      </p:cBhvr>
                                      <p:to>
                                        <p:strVal val="visible"/>
                                      </p:to>
                                    </p:set>
                                    <p:animEffect transition="in" filter="fade">
                                      <p:cBhvr>
                                        <p:cTn id="36" dur="2000"/>
                                        <p:tgtEl>
                                          <p:spTgt spid="5130">
                                            <p:txEl>
                                              <p:pRg st="0" end="0"/>
                                            </p:txEl>
                                          </p:spTgt>
                                        </p:tgtEl>
                                      </p:cBhvr>
                                    </p:animEffect>
                                  </p:childTnLst>
                                </p:cTn>
                              </p:par>
                            </p:childTnLst>
                          </p:cTn>
                        </p:par>
                      </p:childTnLst>
                    </p:cTn>
                  </p:par>
                  <p:par>
                    <p:cTn id="37" fill="hold" nodeType="clickPar">
                      <p:stCondLst>
                        <p:cond delay="indefinite"/>
                      </p:stCondLst>
                      <p:childTnLst>
                        <p:par>
                          <p:cTn id="38" fill="hold" nodeType="withGroup">
                            <p:stCondLst>
                              <p:cond delay="0"/>
                            </p:stCondLst>
                            <p:childTnLst>
                              <p:par>
                                <p:cTn id="39" presetID="10" presetClass="entr" presetSubtype="0" fill="hold" grpId="0" nodeType="clickEffect">
                                  <p:stCondLst>
                                    <p:cond delay="0"/>
                                  </p:stCondLst>
                                  <p:childTnLst>
                                    <p:set>
                                      <p:cBhvr>
                                        <p:cTn id="40" dur="1" fill="hold">
                                          <p:stCondLst>
                                            <p:cond delay="0"/>
                                          </p:stCondLst>
                                        </p:cTn>
                                        <p:tgtEl>
                                          <p:spTgt spid="5131"/>
                                        </p:tgtEl>
                                        <p:attrNameLst>
                                          <p:attrName>style.visibility</p:attrName>
                                        </p:attrNameLst>
                                      </p:cBhvr>
                                      <p:to>
                                        <p:strVal val="visible"/>
                                      </p:to>
                                    </p:set>
                                    <p:animEffect transition="in" filter="fade">
                                      <p:cBhvr>
                                        <p:cTn id="41" dur="2000"/>
                                        <p:tgtEl>
                                          <p:spTgt spid="5131"/>
                                        </p:tgtEl>
                                      </p:cBhvr>
                                    </p:animEffect>
                                  </p:childTnLst>
                                </p:cTn>
                              </p:par>
                            </p:childTnLst>
                          </p:cTn>
                        </p:par>
                      </p:childTnLst>
                    </p:cTn>
                  </p:par>
                  <p:par>
                    <p:cTn id="42" fill="hold" nodeType="clickPar">
                      <p:stCondLst>
                        <p:cond delay="indefinite"/>
                      </p:stCondLst>
                      <p:childTnLst>
                        <p:par>
                          <p:cTn id="43" fill="hold" nodeType="withGroup">
                            <p:stCondLst>
                              <p:cond delay="0"/>
                            </p:stCondLst>
                            <p:childTnLst>
                              <p:par>
                                <p:cTn id="44" presetID="29" presetClass="entr" presetSubtype="0" fill="hold" nodeType="clickEffect">
                                  <p:stCondLst>
                                    <p:cond delay="0"/>
                                  </p:stCondLst>
                                  <p:childTnLst>
                                    <p:set>
                                      <p:cBhvr>
                                        <p:cTn id="45" dur="1" fill="hold">
                                          <p:stCondLst>
                                            <p:cond delay="0"/>
                                          </p:stCondLst>
                                        </p:cTn>
                                        <p:tgtEl>
                                          <p:spTgt spid="5132">
                                            <p:txEl>
                                              <p:pRg st="0" end="0"/>
                                            </p:txEl>
                                          </p:spTgt>
                                        </p:tgtEl>
                                        <p:attrNameLst>
                                          <p:attrName>style.visibility</p:attrName>
                                        </p:attrNameLst>
                                      </p:cBhvr>
                                      <p:to>
                                        <p:strVal val="visible"/>
                                      </p:to>
                                    </p:set>
                                    <p:anim calcmode="lin" valueType="num">
                                      <p:cBhvr>
                                        <p:cTn id="46" dur="2000" fill="hold"/>
                                        <p:tgtEl>
                                          <p:spTgt spid="5132">
                                            <p:txEl>
                                              <p:pRg st="0" end="0"/>
                                            </p:txEl>
                                          </p:spTgt>
                                        </p:tgtEl>
                                        <p:attrNameLst>
                                          <p:attrName>ppt_x</p:attrName>
                                        </p:attrNameLst>
                                      </p:cBhvr>
                                      <p:tavLst>
                                        <p:tav tm="0">
                                          <p:val>
                                            <p:strVal val="#ppt_x-.2"/>
                                          </p:val>
                                        </p:tav>
                                        <p:tav tm="100000">
                                          <p:val>
                                            <p:strVal val="#ppt_x"/>
                                          </p:val>
                                        </p:tav>
                                      </p:tavLst>
                                    </p:anim>
                                    <p:anim calcmode="lin" valueType="num">
                                      <p:cBhvr>
                                        <p:cTn id="47" dur="2000" fill="hold"/>
                                        <p:tgtEl>
                                          <p:spTgt spid="5132">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48" dur="2000"/>
                                        <p:tgtEl>
                                          <p:spTgt spid="5132">
                                            <p:txEl>
                                              <p:pRg st="0" end="0"/>
                                            </p:txEl>
                                          </p:spTgt>
                                        </p:tgtEl>
                                      </p:cBhvr>
                                    </p:animEffect>
                                  </p:childTnLst>
                                </p:cTn>
                              </p:par>
                            </p:childTnLst>
                          </p:cTn>
                        </p:par>
                      </p:childTnLst>
                    </p:cTn>
                  </p:par>
                  <p:par>
                    <p:cTn id="49" fill="hold" nodeType="clickPar">
                      <p:stCondLst>
                        <p:cond delay="indefinite"/>
                      </p:stCondLst>
                      <p:childTnLst>
                        <p:par>
                          <p:cTn id="50" fill="hold" nodeType="withGroup">
                            <p:stCondLst>
                              <p:cond delay="0"/>
                            </p:stCondLst>
                            <p:childTnLst>
                              <p:par>
                                <p:cTn id="51" presetID="10" presetClass="entr" presetSubtype="0" fill="hold" grpId="0" nodeType="clickEffect">
                                  <p:stCondLst>
                                    <p:cond delay="0"/>
                                  </p:stCondLst>
                                  <p:childTnLst>
                                    <p:set>
                                      <p:cBhvr>
                                        <p:cTn id="52" dur="1" fill="hold">
                                          <p:stCondLst>
                                            <p:cond delay="0"/>
                                          </p:stCondLst>
                                        </p:cTn>
                                        <p:tgtEl>
                                          <p:spTgt spid="5133"/>
                                        </p:tgtEl>
                                        <p:attrNameLst>
                                          <p:attrName>style.visibility</p:attrName>
                                        </p:attrNameLst>
                                      </p:cBhvr>
                                      <p:to>
                                        <p:strVal val="visible"/>
                                      </p:to>
                                    </p:set>
                                    <p:animEffect transition="in" filter="fade">
                                      <p:cBhvr>
                                        <p:cTn id="53" dur="2000"/>
                                        <p:tgtEl>
                                          <p:spTgt spid="5133"/>
                                        </p:tgtEl>
                                      </p:cBhvr>
                                    </p:animEffect>
                                  </p:childTnLst>
                                </p:cTn>
                              </p:par>
                            </p:childTnLst>
                          </p:cTn>
                        </p:par>
                      </p:childTnLst>
                    </p:cTn>
                  </p:par>
                  <p:par>
                    <p:cTn id="54" fill="hold" nodeType="clickPar">
                      <p:stCondLst>
                        <p:cond delay="indefinite"/>
                      </p:stCondLst>
                      <p:childTnLst>
                        <p:par>
                          <p:cTn id="55" fill="hold" nodeType="withGroup">
                            <p:stCondLst>
                              <p:cond delay="0"/>
                            </p:stCondLst>
                            <p:childTnLst>
                              <p:par>
                                <p:cTn id="56" presetID="29" presetClass="entr" presetSubtype="0" fill="hold" nodeType="clickEffect">
                                  <p:stCondLst>
                                    <p:cond delay="0"/>
                                  </p:stCondLst>
                                  <p:childTnLst>
                                    <p:set>
                                      <p:cBhvr>
                                        <p:cTn id="57" dur="1" fill="hold">
                                          <p:stCondLst>
                                            <p:cond delay="0"/>
                                          </p:stCondLst>
                                        </p:cTn>
                                        <p:tgtEl>
                                          <p:spTgt spid="5135">
                                            <p:txEl>
                                              <p:pRg st="1" end="1"/>
                                            </p:txEl>
                                          </p:spTgt>
                                        </p:tgtEl>
                                        <p:attrNameLst>
                                          <p:attrName>style.visibility</p:attrName>
                                        </p:attrNameLst>
                                      </p:cBhvr>
                                      <p:to>
                                        <p:strVal val="visible"/>
                                      </p:to>
                                    </p:set>
                                    <p:anim calcmode="lin" valueType="num">
                                      <p:cBhvr>
                                        <p:cTn id="58" dur="2000" fill="hold"/>
                                        <p:tgtEl>
                                          <p:spTgt spid="5135">
                                            <p:txEl>
                                              <p:pRg st="1" end="1"/>
                                            </p:txEl>
                                          </p:spTgt>
                                        </p:tgtEl>
                                        <p:attrNameLst>
                                          <p:attrName>ppt_x</p:attrName>
                                        </p:attrNameLst>
                                      </p:cBhvr>
                                      <p:tavLst>
                                        <p:tav tm="0">
                                          <p:val>
                                            <p:strVal val="#ppt_x-.2"/>
                                          </p:val>
                                        </p:tav>
                                        <p:tav tm="100000">
                                          <p:val>
                                            <p:strVal val="#ppt_x"/>
                                          </p:val>
                                        </p:tav>
                                      </p:tavLst>
                                    </p:anim>
                                    <p:anim calcmode="lin" valueType="num">
                                      <p:cBhvr>
                                        <p:cTn id="59" dur="2000" fill="hold"/>
                                        <p:tgtEl>
                                          <p:spTgt spid="5135">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60" dur="2000"/>
                                        <p:tgtEl>
                                          <p:spTgt spid="513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5" grpId="0"/>
      <p:bldP spid="5126" grpId="0" animBg="1"/>
      <p:bldP spid="5128" grpId="0" animBg="1"/>
      <p:bldP spid="5131" grpId="0" animBg="1"/>
      <p:bldP spid="5133" grpId="0" animBg="1"/>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9" name="Text Box 5"/>
          <p:cNvSpPr txBox="1">
            <a:spLocks noChangeArrowheads="1"/>
          </p:cNvSpPr>
          <p:nvPr/>
        </p:nvSpPr>
        <p:spPr bwMode="auto">
          <a:xfrm>
            <a:off x="304800" y="228600"/>
            <a:ext cx="1158240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marL="350838" indent="-350838">
              <a:defRPr>
                <a:solidFill>
                  <a:schemeClr val="tx1"/>
                </a:solidFill>
                <a:latin typeface="Arial" charset="0"/>
                <a:ea typeface="ＭＳ Ｐゴシック" charset="0"/>
              </a:defRPr>
            </a:lvl1pPr>
            <a:lvl2pPr marL="465138">
              <a:defRPr>
                <a:solidFill>
                  <a:schemeClr val="tx1"/>
                </a:solidFill>
                <a:latin typeface="Arial" charset="0"/>
                <a:ea typeface="ＭＳ Ｐゴシック" charset="0"/>
              </a:defRPr>
            </a:lvl2pPr>
            <a:lvl3pPr>
              <a:defRPr>
                <a:solidFill>
                  <a:schemeClr val="tx1"/>
                </a:solidFill>
                <a:latin typeface="Arial" charset="0"/>
                <a:ea typeface="ＭＳ Ｐゴシック" charset="0"/>
              </a:defRPr>
            </a:lvl3pPr>
            <a:lvl4pPr>
              <a:defRPr>
                <a:solidFill>
                  <a:schemeClr val="tx1"/>
                </a:solidFill>
                <a:latin typeface="Arial" charset="0"/>
                <a:ea typeface="ＭＳ Ｐゴシック" charset="0"/>
              </a:defRPr>
            </a:lvl4pPr>
            <a:lvl5pPr>
              <a:defRPr>
                <a:solidFill>
                  <a:schemeClr val="tx1"/>
                </a:solidFill>
                <a:latin typeface="Arial" charset="0"/>
                <a:ea typeface="ＭＳ Ｐゴシック" charset="0"/>
              </a:defRPr>
            </a:lvl5pPr>
            <a:lvl6pPr fontAlgn="base">
              <a:spcBef>
                <a:spcPct val="0"/>
              </a:spcBef>
              <a:spcAft>
                <a:spcPct val="0"/>
              </a:spcAft>
              <a:defRPr>
                <a:solidFill>
                  <a:schemeClr val="tx1"/>
                </a:solidFill>
                <a:latin typeface="Arial" charset="0"/>
                <a:ea typeface="ＭＳ Ｐゴシック" charset="0"/>
              </a:defRPr>
            </a:lvl6pPr>
            <a:lvl7pPr fontAlgn="base">
              <a:spcBef>
                <a:spcPct val="0"/>
              </a:spcBef>
              <a:spcAft>
                <a:spcPct val="0"/>
              </a:spcAft>
              <a:defRPr>
                <a:solidFill>
                  <a:schemeClr val="tx1"/>
                </a:solidFill>
                <a:latin typeface="Arial" charset="0"/>
                <a:ea typeface="ＭＳ Ｐゴシック" charset="0"/>
              </a:defRPr>
            </a:lvl7pPr>
            <a:lvl8pPr fontAlgn="base">
              <a:spcBef>
                <a:spcPct val="0"/>
              </a:spcBef>
              <a:spcAft>
                <a:spcPct val="0"/>
              </a:spcAft>
              <a:defRPr>
                <a:solidFill>
                  <a:schemeClr val="tx1"/>
                </a:solidFill>
                <a:latin typeface="Arial" charset="0"/>
                <a:ea typeface="ＭＳ Ｐゴシック" charset="0"/>
              </a:defRPr>
            </a:lvl8pPr>
            <a:lvl9pPr fontAlgn="base">
              <a:spcBef>
                <a:spcPct val="0"/>
              </a:spcBef>
              <a:spcAft>
                <a:spcPct val="0"/>
              </a:spcAft>
              <a:defRPr>
                <a:solidFill>
                  <a:schemeClr val="tx1"/>
                </a:solidFill>
                <a:latin typeface="Arial" charset="0"/>
                <a:ea typeface="ＭＳ Ｐゴシック" charset="0"/>
              </a:defRPr>
            </a:lvl9pPr>
          </a:lstStyle>
          <a:p>
            <a:pPr eaLnBrk="1" hangingPunct="1">
              <a:spcBef>
                <a:spcPct val="50000"/>
              </a:spcBef>
            </a:pPr>
            <a:r>
              <a:rPr lang="en-US" b="1" dirty="0"/>
              <a:t>4.	</a:t>
            </a:r>
            <a:r>
              <a:rPr lang="en-US" b="1" dirty="0" err="1"/>
              <a:t>Membimbing</a:t>
            </a:r>
            <a:r>
              <a:rPr lang="en-US" b="1" dirty="0"/>
              <a:t> </a:t>
            </a:r>
            <a:r>
              <a:rPr lang="en-US" b="1" dirty="0" err="1"/>
              <a:t>Mahasiswa</a:t>
            </a:r>
            <a:r>
              <a:rPr lang="en-US" b="1" dirty="0"/>
              <a:t> </a:t>
            </a:r>
            <a:r>
              <a:rPr lang="en-US" b="1" dirty="0" err="1"/>
              <a:t>dalam</a:t>
            </a:r>
            <a:r>
              <a:rPr lang="en-US" b="1" dirty="0"/>
              <a:t> </a:t>
            </a:r>
            <a:r>
              <a:rPr lang="en-US" b="1" dirty="0" err="1"/>
              <a:t>Menghasilkan</a:t>
            </a:r>
            <a:r>
              <a:rPr lang="en-US" b="1" dirty="0"/>
              <a:t> </a:t>
            </a:r>
            <a:r>
              <a:rPr lang="en-US" b="1" dirty="0" err="1"/>
              <a:t>Laporan</a:t>
            </a:r>
            <a:r>
              <a:rPr lang="en-US" b="1" dirty="0"/>
              <a:t> </a:t>
            </a:r>
            <a:r>
              <a:rPr lang="en-US" b="1" dirty="0" err="1"/>
              <a:t>Akhir</a:t>
            </a:r>
            <a:r>
              <a:rPr lang="en-US" b="1" dirty="0"/>
              <a:t> </a:t>
            </a:r>
            <a:r>
              <a:rPr lang="en-US" b="1" dirty="0" err="1" smtClean="0"/>
              <a:t>Studi</a:t>
            </a:r>
            <a:r>
              <a:rPr lang="en-US" b="1" dirty="0" smtClean="0"/>
              <a:t>, </a:t>
            </a:r>
            <a:r>
              <a:rPr lang="en-US" b="1" dirty="0" err="1"/>
              <a:t>Skripsi</a:t>
            </a:r>
            <a:r>
              <a:rPr lang="en-US" b="1" dirty="0"/>
              <a:t> (S1), Thesis (S2), </a:t>
            </a:r>
            <a:r>
              <a:rPr lang="en-US" b="1" dirty="0" err="1"/>
              <a:t>Disertasi</a:t>
            </a:r>
            <a:r>
              <a:rPr lang="en-US" b="1" dirty="0"/>
              <a:t> (S3)</a:t>
            </a:r>
          </a:p>
        </p:txBody>
      </p:sp>
      <p:sp>
        <p:nvSpPr>
          <p:cNvPr id="6150" name="Rectangle 6" descr="Brown marble"/>
          <p:cNvSpPr>
            <a:spLocks noChangeArrowheads="1"/>
          </p:cNvSpPr>
          <p:nvPr/>
        </p:nvSpPr>
        <p:spPr bwMode="auto">
          <a:xfrm>
            <a:off x="304800" y="990600"/>
            <a:ext cx="5588000" cy="5715000"/>
          </a:xfrm>
          <a:prstGeom prst="rect">
            <a:avLst/>
          </a:prstGeom>
          <a:blipFill dpi="0" rotWithShape="1">
            <a:blip r:embed="rId2"/>
            <a:srcRect/>
            <a:tile tx="0" ty="0" sx="100000" sy="100000" flip="none" algn="tl"/>
          </a:blip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6151" name="Text Box 7"/>
          <p:cNvSpPr txBox="1">
            <a:spLocks noChangeArrowheads="1"/>
          </p:cNvSpPr>
          <p:nvPr/>
        </p:nvSpPr>
        <p:spPr bwMode="auto">
          <a:xfrm>
            <a:off x="406400" y="1066801"/>
            <a:ext cx="5384800" cy="41549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marL="342900" indent="-342900">
              <a:defRPr>
                <a:solidFill>
                  <a:schemeClr val="tx1"/>
                </a:solidFill>
                <a:latin typeface="Arial" charset="0"/>
                <a:ea typeface="ＭＳ Ｐゴシック" charset="0"/>
              </a:defRPr>
            </a:lvl1pPr>
            <a:lvl2pPr marL="800100" indent="-342900">
              <a:defRPr>
                <a:solidFill>
                  <a:schemeClr val="tx1"/>
                </a:solidFill>
                <a:latin typeface="Arial" charset="0"/>
                <a:ea typeface="ＭＳ Ｐゴシック" charset="0"/>
              </a:defRPr>
            </a:lvl2pPr>
            <a:lvl3pPr marL="1257300" indent="-342900">
              <a:defRPr>
                <a:solidFill>
                  <a:schemeClr val="tx1"/>
                </a:solidFill>
                <a:latin typeface="Arial" charset="0"/>
                <a:ea typeface="ＭＳ Ｐゴシック" charset="0"/>
              </a:defRPr>
            </a:lvl3pPr>
            <a:lvl4pPr marL="1714500" indent="-342900">
              <a:defRPr>
                <a:solidFill>
                  <a:schemeClr val="tx1"/>
                </a:solidFill>
                <a:latin typeface="Arial" charset="0"/>
                <a:ea typeface="ＭＳ Ｐゴシック" charset="0"/>
              </a:defRPr>
            </a:lvl4pPr>
            <a:lvl5pPr marL="2171700" indent="-342900">
              <a:defRPr>
                <a:solidFill>
                  <a:schemeClr val="tx1"/>
                </a:solidFill>
                <a:latin typeface="Arial" charset="0"/>
                <a:ea typeface="ＭＳ Ｐゴシック" charset="0"/>
              </a:defRPr>
            </a:lvl5pPr>
            <a:lvl6pPr marL="2628900" indent="-342900" fontAlgn="base">
              <a:spcBef>
                <a:spcPct val="0"/>
              </a:spcBef>
              <a:spcAft>
                <a:spcPct val="0"/>
              </a:spcAft>
              <a:defRPr>
                <a:solidFill>
                  <a:schemeClr val="tx1"/>
                </a:solidFill>
                <a:latin typeface="Arial" charset="0"/>
                <a:ea typeface="ＭＳ Ｐゴシック" charset="0"/>
              </a:defRPr>
            </a:lvl6pPr>
            <a:lvl7pPr marL="3086100" indent="-342900" fontAlgn="base">
              <a:spcBef>
                <a:spcPct val="0"/>
              </a:spcBef>
              <a:spcAft>
                <a:spcPct val="0"/>
              </a:spcAft>
              <a:defRPr>
                <a:solidFill>
                  <a:schemeClr val="tx1"/>
                </a:solidFill>
                <a:latin typeface="Arial" charset="0"/>
                <a:ea typeface="ＭＳ Ｐゴシック" charset="0"/>
              </a:defRPr>
            </a:lvl7pPr>
            <a:lvl8pPr marL="3543300" indent="-342900" fontAlgn="base">
              <a:spcBef>
                <a:spcPct val="0"/>
              </a:spcBef>
              <a:spcAft>
                <a:spcPct val="0"/>
              </a:spcAft>
              <a:defRPr>
                <a:solidFill>
                  <a:schemeClr val="tx1"/>
                </a:solidFill>
                <a:latin typeface="Arial" charset="0"/>
                <a:ea typeface="ＭＳ Ｐゴシック" charset="0"/>
              </a:defRPr>
            </a:lvl8pPr>
            <a:lvl9pPr marL="4000500" indent="-342900" fontAlgn="base">
              <a:spcBef>
                <a:spcPct val="0"/>
              </a:spcBef>
              <a:spcAft>
                <a:spcPct val="0"/>
              </a:spcAft>
              <a:defRPr>
                <a:solidFill>
                  <a:schemeClr val="tx1"/>
                </a:solidFill>
                <a:latin typeface="Arial" charset="0"/>
                <a:ea typeface="ＭＳ Ｐゴシック" charset="0"/>
              </a:defRPr>
            </a:lvl9pPr>
          </a:lstStyle>
          <a:p>
            <a:pPr algn="just" eaLnBrk="1" hangingPunct="1">
              <a:spcBef>
                <a:spcPct val="50000"/>
              </a:spcBef>
              <a:buFontTx/>
              <a:buAutoNum type="alphaLcPeriod"/>
            </a:pPr>
            <a:r>
              <a:rPr lang="en-US" sz="1600" dirty="0" err="1">
                <a:solidFill>
                  <a:srgbClr val="FFFFFF"/>
                </a:solidFill>
              </a:rPr>
              <a:t>Membimbing</a:t>
            </a:r>
            <a:r>
              <a:rPr lang="en-US" sz="1600" dirty="0">
                <a:solidFill>
                  <a:srgbClr val="FFFFFF"/>
                </a:solidFill>
              </a:rPr>
              <a:t> </a:t>
            </a:r>
            <a:r>
              <a:rPr lang="en-US" sz="1600" dirty="0" err="1">
                <a:solidFill>
                  <a:srgbClr val="FFFFFF"/>
                </a:solidFill>
              </a:rPr>
              <a:t>laporan</a:t>
            </a:r>
            <a:r>
              <a:rPr lang="en-US" sz="1600" dirty="0">
                <a:solidFill>
                  <a:srgbClr val="FFFFFF"/>
                </a:solidFill>
              </a:rPr>
              <a:t> </a:t>
            </a:r>
            <a:r>
              <a:rPr lang="en-US" sz="1600" dirty="0" err="1">
                <a:solidFill>
                  <a:srgbClr val="FFFFFF"/>
                </a:solidFill>
              </a:rPr>
              <a:t>akhir</a:t>
            </a:r>
            <a:r>
              <a:rPr lang="en-US" sz="1600" dirty="0">
                <a:solidFill>
                  <a:srgbClr val="FFFFFF"/>
                </a:solidFill>
              </a:rPr>
              <a:t> </a:t>
            </a:r>
            <a:r>
              <a:rPr lang="en-US" sz="1600" dirty="0" err="1">
                <a:solidFill>
                  <a:srgbClr val="FFFFFF"/>
                </a:solidFill>
              </a:rPr>
              <a:t>studi</a:t>
            </a:r>
            <a:r>
              <a:rPr lang="en-US" sz="1600" dirty="0">
                <a:solidFill>
                  <a:srgbClr val="FFFFFF"/>
                </a:solidFill>
              </a:rPr>
              <a:t> </a:t>
            </a:r>
            <a:r>
              <a:rPr lang="en-US" sz="1600" dirty="0" err="1">
                <a:solidFill>
                  <a:srgbClr val="FFFFFF"/>
                </a:solidFill>
              </a:rPr>
              <a:t>mhs</a:t>
            </a:r>
            <a:r>
              <a:rPr lang="en-US" sz="1600" dirty="0">
                <a:solidFill>
                  <a:srgbClr val="FFFFFF"/>
                </a:solidFill>
              </a:rPr>
              <a:t> </a:t>
            </a:r>
            <a:r>
              <a:rPr lang="en-US" sz="1600" dirty="0" err="1">
                <a:solidFill>
                  <a:srgbClr val="FFFFFF"/>
                </a:solidFill>
              </a:rPr>
              <a:t>tingkat</a:t>
            </a:r>
            <a:r>
              <a:rPr lang="en-US" sz="1600" dirty="0">
                <a:solidFill>
                  <a:srgbClr val="FFFFFF"/>
                </a:solidFill>
              </a:rPr>
              <a:t> diploma </a:t>
            </a:r>
            <a:r>
              <a:rPr lang="en-US" sz="1600" dirty="0" smtClean="0">
                <a:solidFill>
                  <a:srgbClr val="FFFFFF"/>
                </a:solidFill>
              </a:rPr>
              <a:t> </a:t>
            </a:r>
            <a:r>
              <a:rPr lang="en-US" sz="1600" dirty="0" err="1">
                <a:solidFill>
                  <a:srgbClr val="FFFFFF"/>
                </a:solidFill>
              </a:rPr>
              <a:t>sebagai</a:t>
            </a:r>
            <a:r>
              <a:rPr lang="en-US" sz="1600" dirty="0">
                <a:solidFill>
                  <a:srgbClr val="FFFFFF"/>
                </a:solidFill>
              </a:rPr>
              <a:t> </a:t>
            </a:r>
            <a:r>
              <a:rPr lang="en-US" sz="1600" dirty="0" err="1">
                <a:solidFill>
                  <a:srgbClr val="FFFFFF"/>
                </a:solidFill>
              </a:rPr>
              <a:t>pembimbing</a:t>
            </a:r>
            <a:r>
              <a:rPr lang="en-US" sz="1600" dirty="0">
                <a:solidFill>
                  <a:srgbClr val="FFFFFF"/>
                </a:solidFill>
              </a:rPr>
              <a:t> </a:t>
            </a:r>
            <a:r>
              <a:rPr lang="en-US" sz="1600" dirty="0" err="1">
                <a:solidFill>
                  <a:srgbClr val="FFFFFF"/>
                </a:solidFill>
              </a:rPr>
              <a:t>utama</a:t>
            </a:r>
            <a:r>
              <a:rPr lang="en-US" sz="1600" dirty="0">
                <a:solidFill>
                  <a:srgbClr val="FFFFFF"/>
                </a:solidFill>
              </a:rPr>
              <a:t> </a:t>
            </a:r>
            <a:r>
              <a:rPr lang="en-US" sz="1600" dirty="0" err="1">
                <a:solidFill>
                  <a:srgbClr val="FFFFFF"/>
                </a:solidFill>
              </a:rPr>
              <a:t>a.n</a:t>
            </a:r>
            <a:r>
              <a:rPr lang="en-US" sz="1600" dirty="0">
                <a:solidFill>
                  <a:srgbClr val="FFFFFF"/>
                </a:solidFill>
              </a:rPr>
              <a:t>. Diva, </a:t>
            </a:r>
            <a:r>
              <a:rPr lang="en-US" sz="1600" dirty="0" err="1">
                <a:solidFill>
                  <a:srgbClr val="FFFFFF"/>
                </a:solidFill>
              </a:rPr>
              <a:t>Angga</a:t>
            </a:r>
            <a:r>
              <a:rPr lang="en-US" sz="1600" dirty="0">
                <a:solidFill>
                  <a:srgbClr val="FFFFFF"/>
                </a:solidFill>
              </a:rPr>
              <a:t>, </a:t>
            </a:r>
            <a:r>
              <a:rPr lang="en-US" sz="1600" dirty="0" err="1">
                <a:solidFill>
                  <a:srgbClr val="FFFFFF"/>
                </a:solidFill>
              </a:rPr>
              <a:t>dan</a:t>
            </a:r>
            <a:r>
              <a:rPr lang="en-US" sz="1600" dirty="0">
                <a:solidFill>
                  <a:srgbClr val="FFFFFF"/>
                </a:solidFill>
              </a:rPr>
              <a:t> </a:t>
            </a:r>
            <a:r>
              <a:rPr lang="en-US" sz="1600" dirty="0" err="1">
                <a:solidFill>
                  <a:srgbClr val="FFFFFF"/>
                </a:solidFill>
              </a:rPr>
              <a:t>Nadya</a:t>
            </a:r>
            <a:r>
              <a:rPr lang="en-US" sz="1600" dirty="0">
                <a:solidFill>
                  <a:srgbClr val="FFFFFF"/>
                </a:solidFill>
              </a:rPr>
              <a:t> </a:t>
            </a:r>
            <a:r>
              <a:rPr lang="en-US" sz="1600" dirty="0" err="1">
                <a:solidFill>
                  <a:srgbClr val="FFFFFF"/>
                </a:solidFill>
              </a:rPr>
              <a:t>pd</a:t>
            </a:r>
            <a:r>
              <a:rPr lang="en-US" sz="1600" dirty="0">
                <a:solidFill>
                  <a:srgbClr val="FFFFFF"/>
                </a:solidFill>
              </a:rPr>
              <a:t> semester </a:t>
            </a:r>
            <a:r>
              <a:rPr lang="en-US" sz="1600" dirty="0" err="1">
                <a:solidFill>
                  <a:srgbClr val="FFFFFF"/>
                </a:solidFill>
              </a:rPr>
              <a:t>genap</a:t>
            </a:r>
            <a:r>
              <a:rPr lang="en-US" sz="1600" dirty="0">
                <a:solidFill>
                  <a:srgbClr val="FFFFFF"/>
                </a:solidFill>
              </a:rPr>
              <a:t>, </a:t>
            </a:r>
            <a:r>
              <a:rPr lang="en-US" sz="1600" dirty="0" err="1">
                <a:solidFill>
                  <a:srgbClr val="FFFFFF"/>
                </a:solidFill>
              </a:rPr>
              <a:t>jumlah</a:t>
            </a:r>
            <a:r>
              <a:rPr lang="en-US" sz="1600" dirty="0">
                <a:solidFill>
                  <a:srgbClr val="FFFFFF"/>
                </a:solidFill>
              </a:rPr>
              <a:t>  </a:t>
            </a:r>
            <a:r>
              <a:rPr lang="en-US" sz="1600" dirty="0" err="1">
                <a:solidFill>
                  <a:srgbClr val="FFFFFF"/>
                </a:solidFill>
              </a:rPr>
              <a:t>pembimbing</a:t>
            </a:r>
            <a:r>
              <a:rPr lang="en-US" sz="1600" dirty="0">
                <a:solidFill>
                  <a:srgbClr val="FFFFFF"/>
                </a:solidFill>
              </a:rPr>
              <a:t>  2 orang</a:t>
            </a:r>
          </a:p>
          <a:p>
            <a:pPr algn="just" eaLnBrk="1" hangingPunct="1">
              <a:spcBef>
                <a:spcPct val="50000"/>
              </a:spcBef>
              <a:buFontTx/>
              <a:buAutoNum type="alphaLcPeriod"/>
            </a:pPr>
            <a:r>
              <a:rPr lang="en-US" sz="1600" dirty="0" err="1">
                <a:solidFill>
                  <a:srgbClr val="FFFFFF"/>
                </a:solidFill>
              </a:rPr>
              <a:t>Membimbing</a:t>
            </a:r>
            <a:r>
              <a:rPr lang="en-US" sz="1600" dirty="0">
                <a:solidFill>
                  <a:srgbClr val="FFFFFF"/>
                </a:solidFill>
              </a:rPr>
              <a:t> </a:t>
            </a:r>
            <a:r>
              <a:rPr lang="en-US" sz="1600" dirty="0" err="1">
                <a:solidFill>
                  <a:srgbClr val="FFFFFF"/>
                </a:solidFill>
              </a:rPr>
              <a:t>skripsi</a:t>
            </a:r>
            <a:r>
              <a:rPr lang="en-US" sz="1600" dirty="0">
                <a:solidFill>
                  <a:srgbClr val="FFFFFF"/>
                </a:solidFill>
              </a:rPr>
              <a:t> </a:t>
            </a:r>
            <a:r>
              <a:rPr lang="en-US" sz="1600" dirty="0" err="1">
                <a:solidFill>
                  <a:srgbClr val="FFFFFF"/>
                </a:solidFill>
              </a:rPr>
              <a:t>mhs</a:t>
            </a:r>
            <a:r>
              <a:rPr lang="en-US" sz="1600" dirty="0">
                <a:solidFill>
                  <a:srgbClr val="FFFFFF"/>
                </a:solidFill>
              </a:rPr>
              <a:t> S1 </a:t>
            </a:r>
            <a:r>
              <a:rPr lang="en-US" sz="1600" dirty="0" err="1">
                <a:solidFill>
                  <a:srgbClr val="FFFFFF"/>
                </a:solidFill>
              </a:rPr>
              <a:t>sebagai</a:t>
            </a:r>
            <a:r>
              <a:rPr lang="en-US" sz="1600" dirty="0">
                <a:solidFill>
                  <a:srgbClr val="FFFFFF"/>
                </a:solidFill>
              </a:rPr>
              <a:t> </a:t>
            </a:r>
            <a:r>
              <a:rPr lang="en-US" sz="1600" dirty="0" err="1">
                <a:solidFill>
                  <a:srgbClr val="FFFFFF"/>
                </a:solidFill>
              </a:rPr>
              <a:t>pembimbing</a:t>
            </a:r>
            <a:r>
              <a:rPr lang="en-US" sz="1600" dirty="0">
                <a:solidFill>
                  <a:srgbClr val="FFFFFF"/>
                </a:solidFill>
              </a:rPr>
              <a:t> </a:t>
            </a:r>
            <a:r>
              <a:rPr lang="en-US" sz="1600" dirty="0" err="1">
                <a:solidFill>
                  <a:srgbClr val="FFFFFF"/>
                </a:solidFill>
              </a:rPr>
              <a:t>pembantu</a:t>
            </a:r>
            <a:r>
              <a:rPr lang="en-US" sz="1600" dirty="0">
                <a:solidFill>
                  <a:srgbClr val="FFFFFF"/>
                </a:solidFill>
              </a:rPr>
              <a:t> </a:t>
            </a:r>
            <a:r>
              <a:rPr lang="en-US" sz="1600" dirty="0" err="1">
                <a:solidFill>
                  <a:srgbClr val="FFFFFF"/>
                </a:solidFill>
              </a:rPr>
              <a:t>a.n</a:t>
            </a:r>
            <a:r>
              <a:rPr lang="en-US" sz="1600" dirty="0">
                <a:solidFill>
                  <a:srgbClr val="FFFFFF"/>
                </a:solidFill>
              </a:rPr>
              <a:t>. Ivan, </a:t>
            </a:r>
            <a:r>
              <a:rPr lang="en-US" sz="1600" dirty="0" err="1">
                <a:solidFill>
                  <a:srgbClr val="FFFFFF"/>
                </a:solidFill>
              </a:rPr>
              <a:t>dan</a:t>
            </a:r>
            <a:r>
              <a:rPr lang="en-US" sz="1600" dirty="0">
                <a:solidFill>
                  <a:srgbClr val="FFFFFF"/>
                </a:solidFill>
              </a:rPr>
              <a:t> </a:t>
            </a:r>
            <a:r>
              <a:rPr lang="en-US" sz="1600" dirty="0" err="1">
                <a:solidFill>
                  <a:srgbClr val="FFFFFF"/>
                </a:solidFill>
              </a:rPr>
              <a:t>Valdi</a:t>
            </a:r>
            <a:r>
              <a:rPr lang="en-US" sz="1600" dirty="0">
                <a:solidFill>
                  <a:srgbClr val="FFFFFF"/>
                </a:solidFill>
              </a:rPr>
              <a:t> </a:t>
            </a:r>
            <a:r>
              <a:rPr lang="en-US" sz="1600" dirty="0" err="1">
                <a:solidFill>
                  <a:srgbClr val="FFFFFF"/>
                </a:solidFill>
              </a:rPr>
              <a:t>pada</a:t>
            </a:r>
            <a:r>
              <a:rPr lang="en-US" sz="1600" dirty="0">
                <a:solidFill>
                  <a:srgbClr val="FFFFFF"/>
                </a:solidFill>
              </a:rPr>
              <a:t> semester </a:t>
            </a:r>
            <a:r>
              <a:rPr lang="en-US" sz="1600" dirty="0" err="1">
                <a:solidFill>
                  <a:srgbClr val="FFFFFF"/>
                </a:solidFill>
              </a:rPr>
              <a:t>genap</a:t>
            </a:r>
            <a:r>
              <a:rPr lang="en-US" sz="1600" dirty="0">
                <a:solidFill>
                  <a:srgbClr val="FFFFFF"/>
                </a:solidFill>
              </a:rPr>
              <a:t>, </a:t>
            </a:r>
            <a:r>
              <a:rPr lang="en-US" sz="1600" dirty="0" err="1">
                <a:solidFill>
                  <a:srgbClr val="FFFFFF"/>
                </a:solidFill>
              </a:rPr>
              <a:t>jumlah</a:t>
            </a:r>
            <a:r>
              <a:rPr lang="en-US" sz="1600" dirty="0">
                <a:solidFill>
                  <a:srgbClr val="FFFFFF"/>
                </a:solidFill>
              </a:rPr>
              <a:t> </a:t>
            </a:r>
            <a:r>
              <a:rPr lang="en-US" sz="1600" dirty="0" err="1">
                <a:solidFill>
                  <a:srgbClr val="FFFFFF"/>
                </a:solidFill>
              </a:rPr>
              <a:t>pembimbing</a:t>
            </a:r>
            <a:r>
              <a:rPr lang="en-US" sz="1600" dirty="0">
                <a:solidFill>
                  <a:srgbClr val="FFFFFF"/>
                </a:solidFill>
              </a:rPr>
              <a:t> </a:t>
            </a:r>
            <a:r>
              <a:rPr lang="en-US" sz="1600" dirty="0" err="1">
                <a:solidFill>
                  <a:srgbClr val="FFFFFF"/>
                </a:solidFill>
              </a:rPr>
              <a:t>pembantu</a:t>
            </a:r>
            <a:r>
              <a:rPr lang="en-US" sz="1600" dirty="0">
                <a:solidFill>
                  <a:srgbClr val="FFFFFF"/>
                </a:solidFill>
              </a:rPr>
              <a:t> 2 orang</a:t>
            </a:r>
          </a:p>
          <a:p>
            <a:pPr algn="just" eaLnBrk="1" hangingPunct="1">
              <a:spcBef>
                <a:spcPct val="50000"/>
              </a:spcBef>
              <a:buFontTx/>
              <a:buAutoNum type="alphaLcPeriod"/>
            </a:pPr>
            <a:r>
              <a:rPr lang="en-US" sz="1600" dirty="0" err="1">
                <a:solidFill>
                  <a:srgbClr val="FFFFFF"/>
                </a:solidFill>
              </a:rPr>
              <a:t>Membimbing</a:t>
            </a:r>
            <a:r>
              <a:rPr lang="en-US" sz="1600" dirty="0">
                <a:solidFill>
                  <a:srgbClr val="FFFFFF"/>
                </a:solidFill>
              </a:rPr>
              <a:t> </a:t>
            </a:r>
            <a:r>
              <a:rPr lang="en-US" sz="1600" dirty="0" err="1">
                <a:solidFill>
                  <a:srgbClr val="FFFFFF"/>
                </a:solidFill>
              </a:rPr>
              <a:t>mhs</a:t>
            </a:r>
            <a:r>
              <a:rPr lang="en-US" sz="1600" dirty="0">
                <a:solidFill>
                  <a:srgbClr val="FFFFFF"/>
                </a:solidFill>
              </a:rPr>
              <a:t> S2 </a:t>
            </a:r>
            <a:r>
              <a:rPr lang="en-US" sz="1600" dirty="0" err="1">
                <a:solidFill>
                  <a:srgbClr val="FFFFFF"/>
                </a:solidFill>
              </a:rPr>
              <a:t>dalam</a:t>
            </a:r>
            <a:r>
              <a:rPr lang="en-US" sz="1600" dirty="0">
                <a:solidFill>
                  <a:srgbClr val="FFFFFF"/>
                </a:solidFill>
              </a:rPr>
              <a:t> </a:t>
            </a:r>
            <a:r>
              <a:rPr lang="en-US" sz="1600" dirty="0" err="1">
                <a:solidFill>
                  <a:srgbClr val="FFFFFF"/>
                </a:solidFill>
              </a:rPr>
              <a:t>mengha-silkan</a:t>
            </a:r>
            <a:r>
              <a:rPr lang="en-US" sz="1600" dirty="0">
                <a:solidFill>
                  <a:srgbClr val="FFFFFF"/>
                </a:solidFill>
              </a:rPr>
              <a:t> thesis </a:t>
            </a:r>
            <a:r>
              <a:rPr lang="en-US" sz="1600" dirty="0" err="1">
                <a:solidFill>
                  <a:srgbClr val="FFFFFF"/>
                </a:solidFill>
              </a:rPr>
              <a:t>sebagai</a:t>
            </a:r>
            <a:r>
              <a:rPr lang="en-US" sz="1600" dirty="0">
                <a:solidFill>
                  <a:srgbClr val="FFFFFF"/>
                </a:solidFill>
              </a:rPr>
              <a:t> </a:t>
            </a:r>
            <a:r>
              <a:rPr lang="en-US" sz="1600" dirty="0" err="1">
                <a:solidFill>
                  <a:srgbClr val="FFFFFF"/>
                </a:solidFill>
              </a:rPr>
              <a:t>pembimbing</a:t>
            </a:r>
            <a:r>
              <a:rPr lang="en-US" sz="1600" dirty="0">
                <a:solidFill>
                  <a:srgbClr val="FFFFFF"/>
                </a:solidFill>
              </a:rPr>
              <a:t> </a:t>
            </a:r>
            <a:r>
              <a:rPr lang="en-US" sz="1600" dirty="0" err="1">
                <a:solidFill>
                  <a:srgbClr val="FFFFFF"/>
                </a:solidFill>
              </a:rPr>
              <a:t>pembantu</a:t>
            </a:r>
            <a:r>
              <a:rPr lang="en-US" sz="1600" dirty="0">
                <a:solidFill>
                  <a:srgbClr val="FFFFFF"/>
                </a:solidFill>
              </a:rPr>
              <a:t> </a:t>
            </a:r>
            <a:r>
              <a:rPr lang="en-US" sz="1600" dirty="0" err="1">
                <a:solidFill>
                  <a:srgbClr val="FFFFFF"/>
                </a:solidFill>
              </a:rPr>
              <a:t>a.n</a:t>
            </a:r>
            <a:r>
              <a:rPr lang="en-US" sz="1600" dirty="0">
                <a:solidFill>
                  <a:srgbClr val="FFFFFF"/>
                </a:solidFill>
              </a:rPr>
              <a:t>. Aldo, </a:t>
            </a:r>
            <a:r>
              <a:rPr lang="en-US" sz="1600" dirty="0" err="1">
                <a:solidFill>
                  <a:srgbClr val="FFFFFF"/>
                </a:solidFill>
              </a:rPr>
              <a:t>Riska</a:t>
            </a:r>
            <a:r>
              <a:rPr lang="en-US" sz="1600" dirty="0">
                <a:solidFill>
                  <a:srgbClr val="FFFFFF"/>
                </a:solidFill>
              </a:rPr>
              <a:t>, </a:t>
            </a:r>
            <a:r>
              <a:rPr lang="en-US" sz="1600" dirty="0" err="1">
                <a:solidFill>
                  <a:srgbClr val="FFFFFF"/>
                </a:solidFill>
              </a:rPr>
              <a:t>dan</a:t>
            </a:r>
            <a:r>
              <a:rPr lang="en-US" sz="1600" dirty="0">
                <a:solidFill>
                  <a:srgbClr val="FFFFFF"/>
                </a:solidFill>
              </a:rPr>
              <a:t> </a:t>
            </a:r>
            <a:r>
              <a:rPr lang="en-US" sz="1600" dirty="0" err="1">
                <a:solidFill>
                  <a:srgbClr val="FFFFFF"/>
                </a:solidFill>
              </a:rPr>
              <a:t>Iqbal</a:t>
            </a:r>
            <a:r>
              <a:rPr lang="en-US" sz="1600" dirty="0">
                <a:solidFill>
                  <a:srgbClr val="FFFFFF"/>
                </a:solidFill>
              </a:rPr>
              <a:t> </a:t>
            </a:r>
            <a:r>
              <a:rPr lang="en-US" sz="1600" dirty="0" err="1">
                <a:solidFill>
                  <a:srgbClr val="FFFFFF"/>
                </a:solidFill>
              </a:rPr>
              <a:t>pada</a:t>
            </a:r>
            <a:r>
              <a:rPr lang="en-US" sz="1600" dirty="0">
                <a:solidFill>
                  <a:srgbClr val="FFFFFF"/>
                </a:solidFill>
              </a:rPr>
              <a:t> semester </a:t>
            </a:r>
            <a:r>
              <a:rPr lang="en-US" sz="1600" dirty="0" err="1">
                <a:solidFill>
                  <a:srgbClr val="FFFFFF"/>
                </a:solidFill>
              </a:rPr>
              <a:t>ganjil</a:t>
            </a:r>
            <a:r>
              <a:rPr lang="en-US" sz="1600" dirty="0">
                <a:solidFill>
                  <a:srgbClr val="FFFFFF"/>
                </a:solidFill>
              </a:rPr>
              <a:t>, </a:t>
            </a:r>
            <a:r>
              <a:rPr lang="en-US" sz="1600" dirty="0" err="1">
                <a:solidFill>
                  <a:srgbClr val="FFFFFF"/>
                </a:solidFill>
              </a:rPr>
              <a:t>jumlah</a:t>
            </a:r>
            <a:r>
              <a:rPr lang="en-US" sz="1600" dirty="0">
                <a:solidFill>
                  <a:srgbClr val="FFFFFF"/>
                </a:solidFill>
              </a:rPr>
              <a:t> </a:t>
            </a:r>
            <a:r>
              <a:rPr lang="en-US" sz="1600" dirty="0" err="1">
                <a:solidFill>
                  <a:srgbClr val="FFFFFF"/>
                </a:solidFill>
              </a:rPr>
              <a:t>Pemb</a:t>
            </a:r>
            <a:r>
              <a:rPr lang="en-US" sz="1600" dirty="0">
                <a:solidFill>
                  <a:srgbClr val="FFFFFF"/>
                </a:solidFill>
              </a:rPr>
              <a:t>. </a:t>
            </a:r>
            <a:r>
              <a:rPr lang="en-US" sz="1600" dirty="0" err="1">
                <a:solidFill>
                  <a:srgbClr val="FFFFFF"/>
                </a:solidFill>
              </a:rPr>
              <a:t>Pembantu</a:t>
            </a:r>
            <a:r>
              <a:rPr lang="en-US" sz="1600" dirty="0">
                <a:solidFill>
                  <a:srgbClr val="FFFFFF"/>
                </a:solidFill>
              </a:rPr>
              <a:t> 2 orang</a:t>
            </a:r>
          </a:p>
          <a:p>
            <a:pPr algn="just" eaLnBrk="1" hangingPunct="1">
              <a:spcBef>
                <a:spcPct val="50000"/>
              </a:spcBef>
              <a:buFontTx/>
              <a:buAutoNum type="alphaLcPeriod"/>
            </a:pPr>
            <a:r>
              <a:rPr lang="en-US" sz="1600" dirty="0" err="1">
                <a:solidFill>
                  <a:srgbClr val="FFFFFF"/>
                </a:solidFill>
              </a:rPr>
              <a:t>Membimbing</a:t>
            </a:r>
            <a:r>
              <a:rPr lang="en-US" sz="1600" dirty="0">
                <a:solidFill>
                  <a:srgbClr val="FFFFFF"/>
                </a:solidFill>
              </a:rPr>
              <a:t> </a:t>
            </a:r>
            <a:r>
              <a:rPr lang="en-US" sz="1600" dirty="0" err="1">
                <a:solidFill>
                  <a:srgbClr val="FFFFFF"/>
                </a:solidFill>
              </a:rPr>
              <a:t>mhs</a:t>
            </a:r>
            <a:r>
              <a:rPr lang="en-US" sz="1600" dirty="0">
                <a:solidFill>
                  <a:srgbClr val="FFFFFF"/>
                </a:solidFill>
              </a:rPr>
              <a:t> S3 </a:t>
            </a:r>
            <a:r>
              <a:rPr lang="en-US" sz="1600" dirty="0" err="1">
                <a:solidFill>
                  <a:srgbClr val="FFFFFF"/>
                </a:solidFill>
              </a:rPr>
              <a:t>dalam</a:t>
            </a:r>
            <a:r>
              <a:rPr lang="en-US" sz="1600" dirty="0">
                <a:solidFill>
                  <a:srgbClr val="FFFFFF"/>
                </a:solidFill>
              </a:rPr>
              <a:t> </a:t>
            </a:r>
            <a:r>
              <a:rPr lang="en-US" sz="1600" dirty="0" err="1">
                <a:solidFill>
                  <a:srgbClr val="FFFFFF"/>
                </a:solidFill>
              </a:rPr>
              <a:t>mengha-silkan</a:t>
            </a:r>
            <a:r>
              <a:rPr lang="en-US" sz="1600" dirty="0">
                <a:solidFill>
                  <a:srgbClr val="FFFFFF"/>
                </a:solidFill>
              </a:rPr>
              <a:t> </a:t>
            </a:r>
            <a:r>
              <a:rPr lang="en-US" sz="1600" dirty="0" err="1">
                <a:solidFill>
                  <a:srgbClr val="FFFFFF"/>
                </a:solidFill>
              </a:rPr>
              <a:t>disertasi</a:t>
            </a:r>
            <a:r>
              <a:rPr lang="en-US" sz="1600" dirty="0">
                <a:solidFill>
                  <a:srgbClr val="FFFFFF"/>
                </a:solidFill>
              </a:rPr>
              <a:t> </a:t>
            </a:r>
            <a:r>
              <a:rPr lang="en-US" sz="1600" dirty="0" err="1">
                <a:solidFill>
                  <a:srgbClr val="FFFFFF"/>
                </a:solidFill>
              </a:rPr>
              <a:t>sebagai</a:t>
            </a:r>
            <a:r>
              <a:rPr lang="en-US" sz="1600" dirty="0">
                <a:solidFill>
                  <a:srgbClr val="FFFFFF"/>
                </a:solidFill>
              </a:rPr>
              <a:t> </a:t>
            </a:r>
            <a:r>
              <a:rPr lang="en-US" sz="1600" dirty="0" err="1">
                <a:solidFill>
                  <a:srgbClr val="FFFFFF"/>
                </a:solidFill>
              </a:rPr>
              <a:t>pembimbing</a:t>
            </a:r>
            <a:r>
              <a:rPr lang="en-US" sz="1600" dirty="0">
                <a:solidFill>
                  <a:srgbClr val="FFFFFF"/>
                </a:solidFill>
              </a:rPr>
              <a:t> </a:t>
            </a:r>
            <a:r>
              <a:rPr lang="en-US" sz="1600" dirty="0" err="1">
                <a:solidFill>
                  <a:srgbClr val="FFFFFF"/>
                </a:solidFill>
              </a:rPr>
              <a:t>utama</a:t>
            </a:r>
            <a:r>
              <a:rPr lang="en-US" sz="1600" dirty="0">
                <a:solidFill>
                  <a:srgbClr val="FFFFFF"/>
                </a:solidFill>
              </a:rPr>
              <a:t> </a:t>
            </a:r>
            <a:r>
              <a:rPr lang="en-US" sz="1600" dirty="0" err="1">
                <a:solidFill>
                  <a:srgbClr val="FFFFFF"/>
                </a:solidFill>
              </a:rPr>
              <a:t>a.n</a:t>
            </a:r>
            <a:r>
              <a:rPr lang="en-US" sz="1600" dirty="0">
                <a:solidFill>
                  <a:srgbClr val="FFFFFF"/>
                </a:solidFill>
              </a:rPr>
              <a:t>. </a:t>
            </a:r>
            <a:r>
              <a:rPr lang="en-US" sz="1600" dirty="0" err="1">
                <a:solidFill>
                  <a:srgbClr val="FFFFFF"/>
                </a:solidFill>
              </a:rPr>
              <a:t>Rizka</a:t>
            </a:r>
            <a:r>
              <a:rPr lang="en-US" sz="1600" dirty="0">
                <a:solidFill>
                  <a:srgbClr val="FFFFFF"/>
                </a:solidFill>
              </a:rPr>
              <a:t>, </a:t>
            </a:r>
            <a:r>
              <a:rPr lang="en-US" sz="1600" dirty="0" err="1">
                <a:solidFill>
                  <a:srgbClr val="FFFFFF"/>
                </a:solidFill>
              </a:rPr>
              <a:t>Dinda</a:t>
            </a:r>
            <a:r>
              <a:rPr lang="en-US" sz="1600" dirty="0">
                <a:solidFill>
                  <a:srgbClr val="FFFFFF"/>
                </a:solidFill>
              </a:rPr>
              <a:t>,   </a:t>
            </a:r>
            <a:r>
              <a:rPr lang="en-US" sz="1600" dirty="0" err="1">
                <a:solidFill>
                  <a:srgbClr val="FFFFFF"/>
                </a:solidFill>
              </a:rPr>
              <a:t>Achrein</a:t>
            </a:r>
            <a:r>
              <a:rPr lang="en-US" sz="1600" dirty="0">
                <a:solidFill>
                  <a:srgbClr val="FFFFFF"/>
                </a:solidFill>
              </a:rPr>
              <a:t> </a:t>
            </a:r>
            <a:r>
              <a:rPr lang="en-US" sz="1600" dirty="0" err="1">
                <a:solidFill>
                  <a:srgbClr val="FFFFFF"/>
                </a:solidFill>
              </a:rPr>
              <a:t>dan</a:t>
            </a:r>
            <a:r>
              <a:rPr lang="en-US" sz="1600" dirty="0">
                <a:solidFill>
                  <a:srgbClr val="FFFFFF"/>
                </a:solidFill>
              </a:rPr>
              <a:t> </a:t>
            </a:r>
            <a:r>
              <a:rPr lang="en-US" sz="1600" dirty="0" err="1">
                <a:solidFill>
                  <a:srgbClr val="FFFFFF"/>
                </a:solidFill>
              </a:rPr>
              <a:t>Winda</a:t>
            </a:r>
            <a:r>
              <a:rPr lang="en-US" sz="1600" dirty="0">
                <a:solidFill>
                  <a:srgbClr val="FFFFFF"/>
                </a:solidFill>
              </a:rPr>
              <a:t> </a:t>
            </a:r>
            <a:r>
              <a:rPr lang="en-US" sz="1600" dirty="0" err="1">
                <a:solidFill>
                  <a:srgbClr val="FFFFFF"/>
                </a:solidFill>
              </a:rPr>
              <a:t>pada</a:t>
            </a:r>
            <a:r>
              <a:rPr lang="en-US" sz="1600" dirty="0">
                <a:solidFill>
                  <a:srgbClr val="FFFFFF"/>
                </a:solidFill>
              </a:rPr>
              <a:t> semester </a:t>
            </a:r>
            <a:r>
              <a:rPr lang="en-US" sz="1600" dirty="0" err="1">
                <a:solidFill>
                  <a:srgbClr val="FFFFFF"/>
                </a:solidFill>
              </a:rPr>
              <a:t>genap</a:t>
            </a:r>
            <a:r>
              <a:rPr lang="en-US" sz="1600" dirty="0">
                <a:solidFill>
                  <a:srgbClr val="FFFFFF"/>
                </a:solidFill>
              </a:rPr>
              <a:t>, </a:t>
            </a:r>
            <a:r>
              <a:rPr lang="en-US" sz="1600" dirty="0" err="1">
                <a:solidFill>
                  <a:srgbClr val="FFFFFF"/>
                </a:solidFill>
              </a:rPr>
              <a:t>jumlah</a:t>
            </a:r>
            <a:r>
              <a:rPr lang="en-US" sz="1600" dirty="0">
                <a:solidFill>
                  <a:srgbClr val="FFFFFF"/>
                </a:solidFill>
              </a:rPr>
              <a:t> </a:t>
            </a:r>
            <a:r>
              <a:rPr lang="en-US" sz="1600" dirty="0" err="1">
                <a:solidFill>
                  <a:srgbClr val="FFFFFF"/>
                </a:solidFill>
              </a:rPr>
              <a:t>pembimbing</a:t>
            </a:r>
            <a:r>
              <a:rPr lang="en-US" sz="1600" dirty="0">
                <a:solidFill>
                  <a:srgbClr val="FFFFFF"/>
                </a:solidFill>
              </a:rPr>
              <a:t> </a:t>
            </a:r>
            <a:r>
              <a:rPr lang="en-US" sz="1600" dirty="0" err="1">
                <a:solidFill>
                  <a:srgbClr val="FFFFFF"/>
                </a:solidFill>
              </a:rPr>
              <a:t>pembantu</a:t>
            </a:r>
            <a:r>
              <a:rPr lang="en-US" sz="1600" dirty="0">
                <a:solidFill>
                  <a:srgbClr val="FFFFFF"/>
                </a:solidFill>
              </a:rPr>
              <a:t> 3 </a:t>
            </a:r>
            <a:r>
              <a:rPr lang="en-US" sz="1600" dirty="0"/>
              <a:t>orang</a:t>
            </a:r>
          </a:p>
        </p:txBody>
      </p:sp>
      <p:sp>
        <p:nvSpPr>
          <p:cNvPr id="6152" name="Rectangle 8"/>
          <p:cNvSpPr>
            <a:spLocks noChangeArrowheads="1"/>
          </p:cNvSpPr>
          <p:nvPr/>
        </p:nvSpPr>
        <p:spPr bwMode="auto">
          <a:xfrm>
            <a:off x="6299200" y="990600"/>
            <a:ext cx="5689600" cy="5638800"/>
          </a:xfrm>
          <a:prstGeom prst="rect">
            <a:avLst/>
          </a:prstGeom>
          <a:gradFill rotWithShape="1">
            <a:gsLst>
              <a:gs pos="0">
                <a:srgbClr val="FFFF00"/>
              </a:gs>
              <a:gs pos="100000">
                <a:srgbClr val="FFFF00">
                  <a:gamma/>
                  <a:shade val="46275"/>
                  <a:invGamma/>
                </a:srgbClr>
              </a:gs>
            </a:gsLst>
            <a:lin ang="5400000" scaled="1"/>
          </a:gra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6153" name="Text Box 9"/>
          <p:cNvSpPr txBox="1">
            <a:spLocks noChangeArrowheads="1"/>
          </p:cNvSpPr>
          <p:nvPr/>
        </p:nvSpPr>
        <p:spPr bwMode="auto">
          <a:xfrm>
            <a:off x="6299200" y="1066800"/>
            <a:ext cx="5486400" cy="5348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a:tabLst>
                <a:tab pos="463550" algn="l"/>
              </a:tabLst>
              <a:defRPr>
                <a:solidFill>
                  <a:schemeClr val="tx1"/>
                </a:solidFill>
                <a:latin typeface="Arial" charset="0"/>
                <a:ea typeface="ＭＳ Ｐゴシック" charset="0"/>
              </a:defRPr>
            </a:lvl1pPr>
            <a:lvl2pPr marL="800100" indent="-342900">
              <a:tabLst>
                <a:tab pos="463550" algn="l"/>
              </a:tabLst>
              <a:defRPr>
                <a:solidFill>
                  <a:schemeClr val="tx1"/>
                </a:solidFill>
                <a:latin typeface="Arial" charset="0"/>
                <a:ea typeface="ＭＳ Ｐゴシック" charset="0"/>
              </a:defRPr>
            </a:lvl2pPr>
            <a:lvl3pPr marL="1257300" indent="-342900">
              <a:tabLst>
                <a:tab pos="463550" algn="l"/>
              </a:tabLst>
              <a:defRPr>
                <a:solidFill>
                  <a:schemeClr val="tx1"/>
                </a:solidFill>
                <a:latin typeface="Arial" charset="0"/>
                <a:ea typeface="ＭＳ Ｐゴシック" charset="0"/>
              </a:defRPr>
            </a:lvl3pPr>
            <a:lvl4pPr marL="1714500" indent="-342900">
              <a:tabLst>
                <a:tab pos="463550" algn="l"/>
              </a:tabLst>
              <a:defRPr>
                <a:solidFill>
                  <a:schemeClr val="tx1"/>
                </a:solidFill>
                <a:latin typeface="Arial" charset="0"/>
                <a:ea typeface="ＭＳ Ｐゴシック" charset="0"/>
              </a:defRPr>
            </a:lvl4pPr>
            <a:lvl5pPr marL="2171700" indent="-342900">
              <a:tabLst>
                <a:tab pos="463550" algn="l"/>
              </a:tabLst>
              <a:defRPr>
                <a:solidFill>
                  <a:schemeClr val="tx1"/>
                </a:solidFill>
                <a:latin typeface="Arial" charset="0"/>
                <a:ea typeface="ＭＳ Ｐゴシック" charset="0"/>
              </a:defRPr>
            </a:lvl5pPr>
            <a:lvl6pPr marL="2628900" indent="-342900" fontAlgn="base">
              <a:spcBef>
                <a:spcPct val="0"/>
              </a:spcBef>
              <a:spcAft>
                <a:spcPct val="0"/>
              </a:spcAft>
              <a:tabLst>
                <a:tab pos="463550" algn="l"/>
              </a:tabLst>
              <a:defRPr>
                <a:solidFill>
                  <a:schemeClr val="tx1"/>
                </a:solidFill>
                <a:latin typeface="Arial" charset="0"/>
                <a:ea typeface="ＭＳ Ｐゴシック" charset="0"/>
              </a:defRPr>
            </a:lvl6pPr>
            <a:lvl7pPr marL="3086100" indent="-342900" fontAlgn="base">
              <a:spcBef>
                <a:spcPct val="0"/>
              </a:spcBef>
              <a:spcAft>
                <a:spcPct val="0"/>
              </a:spcAft>
              <a:tabLst>
                <a:tab pos="463550" algn="l"/>
              </a:tabLst>
              <a:defRPr>
                <a:solidFill>
                  <a:schemeClr val="tx1"/>
                </a:solidFill>
                <a:latin typeface="Arial" charset="0"/>
                <a:ea typeface="ＭＳ Ｐゴシック" charset="0"/>
              </a:defRPr>
            </a:lvl7pPr>
            <a:lvl8pPr marL="3543300" indent="-342900" fontAlgn="base">
              <a:spcBef>
                <a:spcPct val="0"/>
              </a:spcBef>
              <a:spcAft>
                <a:spcPct val="0"/>
              </a:spcAft>
              <a:tabLst>
                <a:tab pos="463550" algn="l"/>
              </a:tabLst>
              <a:defRPr>
                <a:solidFill>
                  <a:schemeClr val="tx1"/>
                </a:solidFill>
                <a:latin typeface="Arial" charset="0"/>
                <a:ea typeface="ＭＳ Ｐゴシック" charset="0"/>
              </a:defRPr>
            </a:lvl8pPr>
            <a:lvl9pPr marL="4000500" indent="-342900" fontAlgn="base">
              <a:spcBef>
                <a:spcPct val="0"/>
              </a:spcBef>
              <a:spcAft>
                <a:spcPct val="0"/>
              </a:spcAft>
              <a:tabLst>
                <a:tab pos="463550" algn="l"/>
              </a:tabLst>
              <a:defRPr>
                <a:solidFill>
                  <a:schemeClr val="tx1"/>
                </a:solidFill>
                <a:latin typeface="Arial" charset="0"/>
                <a:ea typeface="ＭＳ Ｐゴシック" charset="0"/>
              </a:defRPr>
            </a:lvl9pPr>
          </a:lstStyle>
          <a:p>
            <a:pPr eaLnBrk="1" hangingPunct="1">
              <a:spcBef>
                <a:spcPct val="50000"/>
              </a:spcBef>
            </a:pPr>
            <a:r>
              <a:rPr lang="en-US" sz="1600" dirty="0">
                <a:solidFill>
                  <a:srgbClr val="000000"/>
                </a:solidFill>
              </a:rPr>
              <a:t>a.1	</a:t>
            </a:r>
            <a:r>
              <a:rPr lang="en-US" sz="1600" dirty="0" err="1">
                <a:solidFill>
                  <a:srgbClr val="000000"/>
                </a:solidFill>
              </a:rPr>
              <a:t>Pembimbing</a:t>
            </a:r>
            <a:r>
              <a:rPr lang="en-US" sz="1600" dirty="0">
                <a:solidFill>
                  <a:srgbClr val="000000"/>
                </a:solidFill>
              </a:rPr>
              <a:t> </a:t>
            </a:r>
            <a:r>
              <a:rPr lang="en-US" sz="1600" dirty="0" err="1">
                <a:solidFill>
                  <a:srgbClr val="000000"/>
                </a:solidFill>
              </a:rPr>
              <a:t>utama</a:t>
            </a:r>
            <a:r>
              <a:rPr lang="en-US" sz="1600" dirty="0">
                <a:solidFill>
                  <a:srgbClr val="000000"/>
                </a:solidFill>
              </a:rPr>
              <a:t> = 3 x 1     = 3</a:t>
            </a:r>
          </a:p>
          <a:p>
            <a:pPr eaLnBrk="1" hangingPunct="1">
              <a:spcBef>
                <a:spcPct val="50000"/>
              </a:spcBef>
            </a:pPr>
            <a:r>
              <a:rPr lang="en-US" sz="1600" dirty="0">
                <a:solidFill>
                  <a:srgbClr val="000000"/>
                </a:solidFill>
              </a:rPr>
              <a:t>   2	</a:t>
            </a:r>
            <a:r>
              <a:rPr lang="en-US" sz="1600" dirty="0" err="1">
                <a:solidFill>
                  <a:srgbClr val="000000"/>
                </a:solidFill>
              </a:rPr>
              <a:t>Pembimbing</a:t>
            </a:r>
            <a:r>
              <a:rPr lang="en-US" sz="1600" dirty="0">
                <a:solidFill>
                  <a:srgbClr val="000000"/>
                </a:solidFill>
              </a:rPr>
              <a:t> </a:t>
            </a:r>
            <a:r>
              <a:rPr lang="en-US" sz="1600" dirty="0" err="1">
                <a:solidFill>
                  <a:srgbClr val="000000"/>
                </a:solidFill>
              </a:rPr>
              <a:t>pemb</a:t>
            </a:r>
            <a:r>
              <a:rPr lang="en-US" sz="1600" dirty="0">
                <a:solidFill>
                  <a:srgbClr val="000000"/>
                </a:solidFill>
              </a:rPr>
              <a:t>  = 3 x 0, 5 = 1,5</a:t>
            </a:r>
          </a:p>
          <a:p>
            <a:pPr eaLnBrk="1" hangingPunct="1">
              <a:spcBef>
                <a:spcPct val="50000"/>
              </a:spcBef>
            </a:pPr>
            <a:r>
              <a:rPr lang="en-US" sz="1600" dirty="0">
                <a:solidFill>
                  <a:srgbClr val="000000"/>
                </a:solidFill>
              </a:rPr>
              <a:t>	</a:t>
            </a:r>
            <a:r>
              <a:rPr lang="en-US" sz="1600" dirty="0" err="1">
                <a:solidFill>
                  <a:srgbClr val="000000"/>
                </a:solidFill>
              </a:rPr>
              <a:t>Angka</a:t>
            </a:r>
            <a:r>
              <a:rPr lang="en-US" sz="1600" dirty="0">
                <a:solidFill>
                  <a:srgbClr val="000000"/>
                </a:solidFill>
              </a:rPr>
              <a:t> </a:t>
            </a:r>
            <a:r>
              <a:rPr lang="en-US" sz="1600" dirty="0" err="1">
                <a:solidFill>
                  <a:srgbClr val="000000"/>
                </a:solidFill>
              </a:rPr>
              <a:t>kredit</a:t>
            </a:r>
            <a:r>
              <a:rPr lang="en-US" sz="1600" dirty="0">
                <a:solidFill>
                  <a:srgbClr val="000000"/>
                </a:solidFill>
              </a:rPr>
              <a:t> masing-2 </a:t>
            </a:r>
            <a:r>
              <a:rPr lang="en-US" sz="1600" dirty="0" err="1">
                <a:solidFill>
                  <a:srgbClr val="000000"/>
                </a:solidFill>
              </a:rPr>
              <a:t>pembimbing</a:t>
            </a:r>
            <a:r>
              <a:rPr lang="en-US" sz="1600" dirty="0">
                <a:solidFill>
                  <a:srgbClr val="000000"/>
                </a:solidFill>
              </a:rPr>
              <a:t> 	</a:t>
            </a:r>
            <a:r>
              <a:rPr lang="en-US" sz="1600" dirty="0" err="1">
                <a:solidFill>
                  <a:srgbClr val="000000"/>
                </a:solidFill>
              </a:rPr>
              <a:t>pembantu</a:t>
            </a:r>
            <a:r>
              <a:rPr lang="en-US" sz="1600" dirty="0">
                <a:solidFill>
                  <a:srgbClr val="000000"/>
                </a:solidFill>
              </a:rPr>
              <a:t> </a:t>
            </a:r>
            <a:r>
              <a:rPr lang="en-US" sz="1600" dirty="0" err="1">
                <a:solidFill>
                  <a:srgbClr val="000000"/>
                </a:solidFill>
              </a:rPr>
              <a:t>adalah</a:t>
            </a:r>
            <a:r>
              <a:rPr lang="en-US" sz="1600" dirty="0">
                <a:solidFill>
                  <a:srgbClr val="000000"/>
                </a:solidFill>
              </a:rPr>
              <a:t> 1,5 </a:t>
            </a:r>
          </a:p>
          <a:p>
            <a:pPr eaLnBrk="1" hangingPunct="1">
              <a:spcBef>
                <a:spcPct val="50000"/>
              </a:spcBef>
            </a:pPr>
            <a:r>
              <a:rPr lang="en-US" sz="1600" dirty="0">
                <a:solidFill>
                  <a:srgbClr val="000000"/>
                </a:solidFill>
              </a:rPr>
              <a:t>b.1	</a:t>
            </a:r>
            <a:r>
              <a:rPr lang="en-US" sz="1600" dirty="0" err="1">
                <a:solidFill>
                  <a:srgbClr val="000000"/>
                </a:solidFill>
              </a:rPr>
              <a:t>Pembimbing</a:t>
            </a:r>
            <a:r>
              <a:rPr lang="en-US" sz="1600" dirty="0">
                <a:solidFill>
                  <a:srgbClr val="000000"/>
                </a:solidFill>
              </a:rPr>
              <a:t> </a:t>
            </a:r>
            <a:r>
              <a:rPr lang="en-US" sz="1600" dirty="0" err="1">
                <a:solidFill>
                  <a:srgbClr val="000000"/>
                </a:solidFill>
              </a:rPr>
              <a:t>utama</a:t>
            </a:r>
            <a:r>
              <a:rPr lang="en-US" sz="1600" dirty="0">
                <a:solidFill>
                  <a:srgbClr val="000000"/>
                </a:solidFill>
              </a:rPr>
              <a:t>  = 2 x 1     =  2</a:t>
            </a:r>
          </a:p>
          <a:p>
            <a:pPr eaLnBrk="1" hangingPunct="1">
              <a:spcBef>
                <a:spcPct val="50000"/>
              </a:spcBef>
            </a:pPr>
            <a:r>
              <a:rPr lang="en-US" sz="1600" dirty="0">
                <a:solidFill>
                  <a:srgbClr val="000000"/>
                </a:solidFill>
              </a:rPr>
              <a:t>   2 	</a:t>
            </a:r>
            <a:r>
              <a:rPr lang="en-US" sz="1600" dirty="0" err="1">
                <a:solidFill>
                  <a:srgbClr val="000000"/>
                </a:solidFill>
              </a:rPr>
              <a:t>Pembimbing</a:t>
            </a:r>
            <a:r>
              <a:rPr lang="en-US" sz="1600" dirty="0">
                <a:solidFill>
                  <a:srgbClr val="000000"/>
                </a:solidFill>
              </a:rPr>
              <a:t> </a:t>
            </a:r>
            <a:r>
              <a:rPr lang="en-US" sz="1600" dirty="0" err="1">
                <a:solidFill>
                  <a:srgbClr val="000000"/>
                </a:solidFill>
              </a:rPr>
              <a:t>pemb</a:t>
            </a:r>
            <a:r>
              <a:rPr lang="en-US" sz="1600" dirty="0">
                <a:solidFill>
                  <a:srgbClr val="000000"/>
                </a:solidFill>
              </a:rPr>
              <a:t>  = 2 x 0,5 =  1</a:t>
            </a:r>
          </a:p>
          <a:p>
            <a:pPr eaLnBrk="1" hangingPunct="1">
              <a:spcBef>
                <a:spcPct val="50000"/>
              </a:spcBef>
            </a:pPr>
            <a:r>
              <a:rPr lang="en-US" sz="1600" dirty="0">
                <a:solidFill>
                  <a:srgbClr val="000000"/>
                </a:solidFill>
              </a:rPr>
              <a:t>	</a:t>
            </a:r>
            <a:r>
              <a:rPr lang="en-US" sz="1600" dirty="0" err="1">
                <a:solidFill>
                  <a:srgbClr val="000000"/>
                </a:solidFill>
              </a:rPr>
              <a:t>Angka</a:t>
            </a:r>
            <a:r>
              <a:rPr lang="en-US" sz="1600" dirty="0">
                <a:solidFill>
                  <a:srgbClr val="000000"/>
                </a:solidFill>
              </a:rPr>
              <a:t> </a:t>
            </a:r>
            <a:r>
              <a:rPr lang="en-US" sz="1600" dirty="0" err="1">
                <a:solidFill>
                  <a:srgbClr val="000000"/>
                </a:solidFill>
              </a:rPr>
              <a:t>kredit</a:t>
            </a:r>
            <a:r>
              <a:rPr lang="en-US" sz="1600" dirty="0">
                <a:solidFill>
                  <a:srgbClr val="000000"/>
                </a:solidFill>
              </a:rPr>
              <a:t> masing-2 </a:t>
            </a:r>
            <a:r>
              <a:rPr lang="en-US" sz="1600" dirty="0" err="1">
                <a:solidFill>
                  <a:srgbClr val="000000"/>
                </a:solidFill>
              </a:rPr>
              <a:t>pembimbing</a:t>
            </a:r>
            <a:r>
              <a:rPr lang="en-US" sz="1600" dirty="0">
                <a:solidFill>
                  <a:srgbClr val="000000"/>
                </a:solidFill>
              </a:rPr>
              <a:t> 	</a:t>
            </a:r>
            <a:r>
              <a:rPr lang="en-US" sz="1600" dirty="0" err="1">
                <a:solidFill>
                  <a:srgbClr val="000000"/>
                </a:solidFill>
              </a:rPr>
              <a:t>pembantu</a:t>
            </a:r>
            <a:r>
              <a:rPr lang="en-US" sz="1600" dirty="0">
                <a:solidFill>
                  <a:srgbClr val="000000"/>
                </a:solidFill>
              </a:rPr>
              <a:t> </a:t>
            </a:r>
            <a:r>
              <a:rPr lang="en-US" sz="1600" dirty="0" err="1">
                <a:solidFill>
                  <a:srgbClr val="000000"/>
                </a:solidFill>
              </a:rPr>
              <a:t>adalah</a:t>
            </a:r>
            <a:r>
              <a:rPr lang="en-US" sz="1600" dirty="0">
                <a:solidFill>
                  <a:srgbClr val="000000"/>
                </a:solidFill>
              </a:rPr>
              <a:t> 1 </a:t>
            </a:r>
          </a:p>
          <a:p>
            <a:pPr eaLnBrk="1" hangingPunct="1">
              <a:spcBef>
                <a:spcPct val="50000"/>
              </a:spcBef>
            </a:pPr>
            <a:r>
              <a:rPr lang="en-US" sz="1600" dirty="0">
                <a:solidFill>
                  <a:srgbClr val="000000"/>
                </a:solidFill>
              </a:rPr>
              <a:t>c.1	</a:t>
            </a:r>
            <a:r>
              <a:rPr lang="en-US" sz="1600" dirty="0" err="1">
                <a:solidFill>
                  <a:srgbClr val="000000"/>
                </a:solidFill>
              </a:rPr>
              <a:t>Pembimbing</a:t>
            </a:r>
            <a:r>
              <a:rPr lang="en-US" sz="1600" dirty="0">
                <a:solidFill>
                  <a:srgbClr val="000000"/>
                </a:solidFill>
              </a:rPr>
              <a:t> </a:t>
            </a:r>
            <a:r>
              <a:rPr lang="en-US" sz="1600" dirty="0" err="1">
                <a:solidFill>
                  <a:srgbClr val="000000"/>
                </a:solidFill>
              </a:rPr>
              <a:t>utama</a:t>
            </a:r>
            <a:r>
              <a:rPr lang="en-US" sz="1600" dirty="0">
                <a:solidFill>
                  <a:srgbClr val="000000"/>
                </a:solidFill>
              </a:rPr>
              <a:t>   = 3 x 3   =  9</a:t>
            </a:r>
          </a:p>
          <a:p>
            <a:pPr eaLnBrk="1" hangingPunct="1">
              <a:spcBef>
                <a:spcPct val="50000"/>
              </a:spcBef>
            </a:pPr>
            <a:r>
              <a:rPr lang="en-US" sz="1600" dirty="0">
                <a:solidFill>
                  <a:srgbClr val="000000"/>
                </a:solidFill>
              </a:rPr>
              <a:t>   2	</a:t>
            </a:r>
            <a:r>
              <a:rPr lang="en-US" sz="1600" dirty="0" err="1">
                <a:solidFill>
                  <a:srgbClr val="000000"/>
                </a:solidFill>
              </a:rPr>
              <a:t>Pembimbing</a:t>
            </a:r>
            <a:r>
              <a:rPr lang="en-US" sz="1600" dirty="0">
                <a:solidFill>
                  <a:srgbClr val="000000"/>
                </a:solidFill>
              </a:rPr>
              <a:t> </a:t>
            </a:r>
            <a:r>
              <a:rPr lang="en-US" sz="1600" dirty="0" err="1">
                <a:solidFill>
                  <a:srgbClr val="000000"/>
                </a:solidFill>
              </a:rPr>
              <a:t>pemb</a:t>
            </a:r>
            <a:r>
              <a:rPr lang="en-US" sz="1600" dirty="0">
                <a:solidFill>
                  <a:srgbClr val="000000"/>
                </a:solidFill>
              </a:rPr>
              <a:t>    = 3 x 2   =  6</a:t>
            </a:r>
          </a:p>
          <a:p>
            <a:pPr eaLnBrk="1" hangingPunct="1">
              <a:spcBef>
                <a:spcPct val="50000"/>
              </a:spcBef>
            </a:pPr>
            <a:r>
              <a:rPr lang="en-US" sz="1600" dirty="0">
                <a:solidFill>
                  <a:srgbClr val="000000"/>
                </a:solidFill>
              </a:rPr>
              <a:t>	</a:t>
            </a:r>
            <a:r>
              <a:rPr lang="en-US" sz="1600" dirty="0" err="1">
                <a:solidFill>
                  <a:srgbClr val="000000"/>
                </a:solidFill>
              </a:rPr>
              <a:t>Angka</a:t>
            </a:r>
            <a:r>
              <a:rPr lang="en-US" sz="1600" dirty="0">
                <a:solidFill>
                  <a:srgbClr val="000000"/>
                </a:solidFill>
              </a:rPr>
              <a:t> </a:t>
            </a:r>
            <a:r>
              <a:rPr lang="en-US" sz="1600" dirty="0" err="1">
                <a:solidFill>
                  <a:srgbClr val="000000"/>
                </a:solidFill>
              </a:rPr>
              <a:t>kredit</a:t>
            </a:r>
            <a:r>
              <a:rPr lang="en-US" sz="1600" dirty="0">
                <a:solidFill>
                  <a:srgbClr val="000000"/>
                </a:solidFill>
              </a:rPr>
              <a:t> masing-2 </a:t>
            </a:r>
            <a:r>
              <a:rPr lang="en-US" sz="1600" dirty="0" err="1">
                <a:solidFill>
                  <a:srgbClr val="000000"/>
                </a:solidFill>
              </a:rPr>
              <a:t>pembimbing</a:t>
            </a:r>
            <a:r>
              <a:rPr lang="en-US" sz="1600" dirty="0">
                <a:solidFill>
                  <a:srgbClr val="000000"/>
                </a:solidFill>
              </a:rPr>
              <a:t> 	</a:t>
            </a:r>
            <a:r>
              <a:rPr lang="en-US" sz="1600" dirty="0" err="1">
                <a:solidFill>
                  <a:srgbClr val="000000"/>
                </a:solidFill>
              </a:rPr>
              <a:t>pembantu</a:t>
            </a:r>
            <a:r>
              <a:rPr lang="en-US" sz="1600" dirty="0">
                <a:solidFill>
                  <a:srgbClr val="000000"/>
                </a:solidFill>
              </a:rPr>
              <a:t> </a:t>
            </a:r>
            <a:r>
              <a:rPr lang="en-US" sz="1600" dirty="0" err="1">
                <a:solidFill>
                  <a:srgbClr val="000000"/>
                </a:solidFill>
              </a:rPr>
              <a:t>adalah</a:t>
            </a:r>
            <a:r>
              <a:rPr lang="en-US" sz="1600" dirty="0">
                <a:solidFill>
                  <a:srgbClr val="000000"/>
                </a:solidFill>
              </a:rPr>
              <a:t> 6 </a:t>
            </a:r>
          </a:p>
          <a:p>
            <a:pPr eaLnBrk="1" hangingPunct="1">
              <a:spcBef>
                <a:spcPct val="50000"/>
              </a:spcBef>
            </a:pPr>
            <a:r>
              <a:rPr lang="en-US" sz="1600" dirty="0">
                <a:solidFill>
                  <a:srgbClr val="000000"/>
                </a:solidFill>
              </a:rPr>
              <a:t>d.1	</a:t>
            </a:r>
            <a:r>
              <a:rPr lang="en-US" sz="1600" dirty="0" err="1">
                <a:solidFill>
                  <a:srgbClr val="000000"/>
                </a:solidFill>
              </a:rPr>
              <a:t>Pembimbing</a:t>
            </a:r>
            <a:r>
              <a:rPr lang="en-US" sz="1600" dirty="0">
                <a:solidFill>
                  <a:srgbClr val="000000"/>
                </a:solidFill>
              </a:rPr>
              <a:t> </a:t>
            </a:r>
            <a:r>
              <a:rPr lang="en-US" sz="1600" dirty="0" err="1">
                <a:solidFill>
                  <a:srgbClr val="000000"/>
                </a:solidFill>
              </a:rPr>
              <a:t>utama</a:t>
            </a:r>
            <a:r>
              <a:rPr lang="en-US" sz="1600" dirty="0">
                <a:solidFill>
                  <a:srgbClr val="000000"/>
                </a:solidFill>
              </a:rPr>
              <a:t>    = 4 x 8  = 32</a:t>
            </a:r>
          </a:p>
          <a:p>
            <a:pPr eaLnBrk="1" hangingPunct="1">
              <a:spcBef>
                <a:spcPct val="50000"/>
              </a:spcBef>
            </a:pPr>
            <a:r>
              <a:rPr lang="en-US" sz="1600" dirty="0">
                <a:solidFill>
                  <a:srgbClr val="000000"/>
                </a:solidFill>
              </a:rPr>
              <a:t>  .2	</a:t>
            </a:r>
            <a:r>
              <a:rPr lang="en-US" sz="1600" dirty="0" err="1">
                <a:solidFill>
                  <a:srgbClr val="000000"/>
                </a:solidFill>
              </a:rPr>
              <a:t>Pembimbing</a:t>
            </a:r>
            <a:r>
              <a:rPr lang="en-US" sz="1600" dirty="0">
                <a:solidFill>
                  <a:srgbClr val="000000"/>
                </a:solidFill>
              </a:rPr>
              <a:t> </a:t>
            </a:r>
            <a:r>
              <a:rPr lang="en-US" sz="1600" dirty="0" err="1">
                <a:solidFill>
                  <a:srgbClr val="000000"/>
                </a:solidFill>
              </a:rPr>
              <a:t>pemb</a:t>
            </a:r>
            <a:r>
              <a:rPr lang="en-US" sz="1600" dirty="0">
                <a:solidFill>
                  <a:srgbClr val="000000"/>
                </a:solidFill>
              </a:rPr>
              <a:t>     = 4 x 6  = 24</a:t>
            </a:r>
          </a:p>
          <a:p>
            <a:pPr eaLnBrk="1" hangingPunct="1">
              <a:spcBef>
                <a:spcPct val="50000"/>
              </a:spcBef>
            </a:pPr>
            <a:r>
              <a:rPr lang="en-US" sz="1600" dirty="0">
                <a:solidFill>
                  <a:srgbClr val="000000"/>
                </a:solidFill>
              </a:rPr>
              <a:t>	</a:t>
            </a:r>
            <a:r>
              <a:rPr lang="en-US" sz="1600" dirty="0" err="1">
                <a:solidFill>
                  <a:srgbClr val="000000"/>
                </a:solidFill>
              </a:rPr>
              <a:t>Angka</a:t>
            </a:r>
            <a:r>
              <a:rPr lang="en-US" sz="1600" dirty="0">
                <a:solidFill>
                  <a:srgbClr val="000000"/>
                </a:solidFill>
              </a:rPr>
              <a:t> </a:t>
            </a:r>
            <a:r>
              <a:rPr lang="en-US" sz="1600" dirty="0" err="1">
                <a:solidFill>
                  <a:srgbClr val="000000"/>
                </a:solidFill>
              </a:rPr>
              <a:t>kredit</a:t>
            </a:r>
            <a:r>
              <a:rPr lang="en-US" sz="1600" dirty="0">
                <a:solidFill>
                  <a:srgbClr val="000000"/>
                </a:solidFill>
              </a:rPr>
              <a:t> masing-2 </a:t>
            </a:r>
            <a:r>
              <a:rPr lang="en-US" sz="1600" dirty="0" err="1">
                <a:solidFill>
                  <a:srgbClr val="000000"/>
                </a:solidFill>
              </a:rPr>
              <a:t>pembimbing</a:t>
            </a:r>
            <a:r>
              <a:rPr lang="en-US" sz="1600" dirty="0">
                <a:solidFill>
                  <a:srgbClr val="000000"/>
                </a:solidFill>
              </a:rPr>
              <a:t> 	</a:t>
            </a:r>
            <a:r>
              <a:rPr lang="en-US" sz="1600" dirty="0" err="1">
                <a:solidFill>
                  <a:srgbClr val="000000"/>
                </a:solidFill>
              </a:rPr>
              <a:t>pembantu</a:t>
            </a:r>
            <a:r>
              <a:rPr lang="en-US" sz="1600" dirty="0">
                <a:solidFill>
                  <a:srgbClr val="000000"/>
                </a:solidFill>
              </a:rPr>
              <a:t> </a:t>
            </a:r>
            <a:r>
              <a:rPr lang="en-US" sz="1600" dirty="0" err="1">
                <a:solidFill>
                  <a:srgbClr val="000000"/>
                </a:solidFill>
              </a:rPr>
              <a:t>adalah</a:t>
            </a:r>
            <a:r>
              <a:rPr lang="en-US" sz="1600" dirty="0">
                <a:solidFill>
                  <a:srgbClr val="000000"/>
                </a:solidFill>
              </a:rPr>
              <a:t> 24 </a:t>
            </a:r>
          </a:p>
        </p:txBody>
      </p:sp>
    </p:spTree>
    <p:extLst>
      <p:ext uri="{BB962C8B-B14F-4D97-AF65-F5344CB8AC3E}">
        <p14:creationId xmlns:p14="http://schemas.microsoft.com/office/powerpoint/2010/main" val="930560077"/>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9" presetClass="entr" presetSubtype="0" fill="hold" nodeType="clickEffect">
                                  <p:stCondLst>
                                    <p:cond delay="0"/>
                                  </p:stCondLst>
                                  <p:childTnLst>
                                    <p:set>
                                      <p:cBhvr>
                                        <p:cTn id="6" dur="1" fill="hold">
                                          <p:stCondLst>
                                            <p:cond delay="0"/>
                                          </p:stCondLst>
                                        </p:cTn>
                                        <p:tgtEl>
                                          <p:spTgt spid="6149">
                                            <p:txEl>
                                              <p:pRg st="0" end="0"/>
                                            </p:txEl>
                                          </p:spTgt>
                                        </p:tgtEl>
                                        <p:attrNameLst>
                                          <p:attrName>style.visibility</p:attrName>
                                        </p:attrNameLst>
                                      </p:cBhvr>
                                      <p:to>
                                        <p:strVal val="visible"/>
                                      </p:to>
                                    </p:set>
                                    <p:anim calcmode="lin" valueType="num">
                                      <p:cBhvr>
                                        <p:cTn id="7" dur="2000" fill="hold"/>
                                        <p:tgtEl>
                                          <p:spTgt spid="6149">
                                            <p:txEl>
                                              <p:pRg st="0" end="0"/>
                                            </p:txEl>
                                          </p:spTgt>
                                        </p:tgtEl>
                                        <p:attrNameLst>
                                          <p:attrName>ppt_x</p:attrName>
                                        </p:attrNameLst>
                                      </p:cBhvr>
                                      <p:tavLst>
                                        <p:tav tm="0">
                                          <p:val>
                                            <p:strVal val="#ppt_x-.2"/>
                                          </p:val>
                                        </p:tav>
                                        <p:tav tm="100000">
                                          <p:val>
                                            <p:strVal val="#ppt_x"/>
                                          </p:val>
                                        </p:tav>
                                      </p:tavLst>
                                    </p:anim>
                                    <p:anim calcmode="lin" valueType="num">
                                      <p:cBhvr>
                                        <p:cTn id="8" dur="2000" fill="hold"/>
                                        <p:tgtEl>
                                          <p:spTgt spid="6149">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2000"/>
                                        <p:tgtEl>
                                          <p:spTgt spid="6149">
                                            <p:txEl>
                                              <p:pRg st="0" end="0"/>
                                            </p:txEl>
                                          </p:spTgt>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10" presetClass="entr" presetSubtype="0" fill="hold" grpId="0" nodeType="clickEffect">
                                  <p:stCondLst>
                                    <p:cond delay="0"/>
                                  </p:stCondLst>
                                  <p:childTnLst>
                                    <p:set>
                                      <p:cBhvr>
                                        <p:cTn id="13" dur="1" fill="hold">
                                          <p:stCondLst>
                                            <p:cond delay="0"/>
                                          </p:stCondLst>
                                        </p:cTn>
                                        <p:tgtEl>
                                          <p:spTgt spid="6150"/>
                                        </p:tgtEl>
                                        <p:attrNameLst>
                                          <p:attrName>style.visibility</p:attrName>
                                        </p:attrNameLst>
                                      </p:cBhvr>
                                      <p:to>
                                        <p:strVal val="visible"/>
                                      </p:to>
                                    </p:set>
                                    <p:animEffect transition="in" filter="fade">
                                      <p:cBhvr>
                                        <p:cTn id="14" dur="2000"/>
                                        <p:tgtEl>
                                          <p:spTgt spid="6150"/>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29" presetClass="entr" presetSubtype="0" fill="hold" nodeType="clickEffect">
                                  <p:stCondLst>
                                    <p:cond delay="0"/>
                                  </p:stCondLst>
                                  <p:childTnLst>
                                    <p:set>
                                      <p:cBhvr>
                                        <p:cTn id="18" dur="1" fill="hold">
                                          <p:stCondLst>
                                            <p:cond delay="0"/>
                                          </p:stCondLst>
                                        </p:cTn>
                                        <p:tgtEl>
                                          <p:spTgt spid="6151">
                                            <p:txEl>
                                              <p:pRg st="0" end="0"/>
                                            </p:txEl>
                                          </p:spTgt>
                                        </p:tgtEl>
                                        <p:attrNameLst>
                                          <p:attrName>style.visibility</p:attrName>
                                        </p:attrNameLst>
                                      </p:cBhvr>
                                      <p:to>
                                        <p:strVal val="visible"/>
                                      </p:to>
                                    </p:set>
                                    <p:anim calcmode="lin" valueType="num">
                                      <p:cBhvr>
                                        <p:cTn id="19" dur="2000" fill="hold"/>
                                        <p:tgtEl>
                                          <p:spTgt spid="6151">
                                            <p:txEl>
                                              <p:pRg st="0" end="0"/>
                                            </p:txEl>
                                          </p:spTgt>
                                        </p:tgtEl>
                                        <p:attrNameLst>
                                          <p:attrName>ppt_x</p:attrName>
                                        </p:attrNameLst>
                                      </p:cBhvr>
                                      <p:tavLst>
                                        <p:tav tm="0">
                                          <p:val>
                                            <p:strVal val="#ppt_x-.2"/>
                                          </p:val>
                                        </p:tav>
                                        <p:tav tm="100000">
                                          <p:val>
                                            <p:strVal val="#ppt_x"/>
                                          </p:val>
                                        </p:tav>
                                      </p:tavLst>
                                    </p:anim>
                                    <p:anim calcmode="lin" valueType="num">
                                      <p:cBhvr>
                                        <p:cTn id="20" dur="2000" fill="hold"/>
                                        <p:tgtEl>
                                          <p:spTgt spid="6151">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21" dur="2000"/>
                                        <p:tgtEl>
                                          <p:spTgt spid="6151">
                                            <p:txEl>
                                              <p:pRg st="0" end="0"/>
                                            </p:txEl>
                                          </p:spTgt>
                                        </p:tgtEl>
                                      </p:cBhvr>
                                    </p:animEffect>
                                  </p:childTnLst>
                                </p:cTn>
                              </p:par>
                            </p:childTnLst>
                          </p:cTn>
                        </p:par>
                      </p:childTnLst>
                    </p:cTn>
                  </p:par>
                  <p:par>
                    <p:cTn id="22" fill="hold" nodeType="clickPar">
                      <p:stCondLst>
                        <p:cond delay="indefinite"/>
                      </p:stCondLst>
                      <p:childTnLst>
                        <p:par>
                          <p:cTn id="23" fill="hold" nodeType="withGroup">
                            <p:stCondLst>
                              <p:cond delay="0"/>
                            </p:stCondLst>
                            <p:childTnLst>
                              <p:par>
                                <p:cTn id="24" presetID="29" presetClass="entr" presetSubtype="0" fill="hold" nodeType="clickEffect">
                                  <p:stCondLst>
                                    <p:cond delay="0"/>
                                  </p:stCondLst>
                                  <p:childTnLst>
                                    <p:set>
                                      <p:cBhvr>
                                        <p:cTn id="25" dur="1" fill="hold">
                                          <p:stCondLst>
                                            <p:cond delay="0"/>
                                          </p:stCondLst>
                                        </p:cTn>
                                        <p:tgtEl>
                                          <p:spTgt spid="6151">
                                            <p:txEl>
                                              <p:pRg st="1" end="1"/>
                                            </p:txEl>
                                          </p:spTgt>
                                        </p:tgtEl>
                                        <p:attrNameLst>
                                          <p:attrName>style.visibility</p:attrName>
                                        </p:attrNameLst>
                                      </p:cBhvr>
                                      <p:to>
                                        <p:strVal val="visible"/>
                                      </p:to>
                                    </p:set>
                                    <p:anim calcmode="lin" valueType="num">
                                      <p:cBhvr>
                                        <p:cTn id="26" dur="2000" fill="hold"/>
                                        <p:tgtEl>
                                          <p:spTgt spid="6151">
                                            <p:txEl>
                                              <p:pRg st="1" end="1"/>
                                            </p:txEl>
                                          </p:spTgt>
                                        </p:tgtEl>
                                        <p:attrNameLst>
                                          <p:attrName>ppt_x</p:attrName>
                                        </p:attrNameLst>
                                      </p:cBhvr>
                                      <p:tavLst>
                                        <p:tav tm="0">
                                          <p:val>
                                            <p:strVal val="#ppt_x-.2"/>
                                          </p:val>
                                        </p:tav>
                                        <p:tav tm="100000">
                                          <p:val>
                                            <p:strVal val="#ppt_x"/>
                                          </p:val>
                                        </p:tav>
                                      </p:tavLst>
                                    </p:anim>
                                    <p:anim calcmode="lin" valueType="num">
                                      <p:cBhvr>
                                        <p:cTn id="27" dur="2000" fill="hold"/>
                                        <p:tgtEl>
                                          <p:spTgt spid="6151">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28" dur="2000"/>
                                        <p:tgtEl>
                                          <p:spTgt spid="6151">
                                            <p:txEl>
                                              <p:pRg st="1" end="1"/>
                                            </p:txEl>
                                          </p:spTgt>
                                        </p:tgtEl>
                                      </p:cBhvr>
                                    </p:animEffect>
                                  </p:childTnLst>
                                </p:cTn>
                              </p:par>
                            </p:childTnLst>
                          </p:cTn>
                        </p:par>
                      </p:childTnLst>
                    </p:cTn>
                  </p:par>
                  <p:par>
                    <p:cTn id="29" fill="hold" nodeType="clickPar">
                      <p:stCondLst>
                        <p:cond delay="indefinite"/>
                      </p:stCondLst>
                      <p:childTnLst>
                        <p:par>
                          <p:cTn id="30" fill="hold" nodeType="withGroup">
                            <p:stCondLst>
                              <p:cond delay="0"/>
                            </p:stCondLst>
                            <p:childTnLst>
                              <p:par>
                                <p:cTn id="31" presetID="29" presetClass="entr" presetSubtype="0" fill="hold" nodeType="clickEffect">
                                  <p:stCondLst>
                                    <p:cond delay="0"/>
                                  </p:stCondLst>
                                  <p:childTnLst>
                                    <p:set>
                                      <p:cBhvr>
                                        <p:cTn id="32" dur="1" fill="hold">
                                          <p:stCondLst>
                                            <p:cond delay="0"/>
                                          </p:stCondLst>
                                        </p:cTn>
                                        <p:tgtEl>
                                          <p:spTgt spid="6151">
                                            <p:txEl>
                                              <p:pRg st="2" end="2"/>
                                            </p:txEl>
                                          </p:spTgt>
                                        </p:tgtEl>
                                        <p:attrNameLst>
                                          <p:attrName>style.visibility</p:attrName>
                                        </p:attrNameLst>
                                      </p:cBhvr>
                                      <p:to>
                                        <p:strVal val="visible"/>
                                      </p:to>
                                    </p:set>
                                    <p:anim calcmode="lin" valueType="num">
                                      <p:cBhvr>
                                        <p:cTn id="33" dur="2000" fill="hold"/>
                                        <p:tgtEl>
                                          <p:spTgt spid="6151">
                                            <p:txEl>
                                              <p:pRg st="2" end="2"/>
                                            </p:txEl>
                                          </p:spTgt>
                                        </p:tgtEl>
                                        <p:attrNameLst>
                                          <p:attrName>ppt_x</p:attrName>
                                        </p:attrNameLst>
                                      </p:cBhvr>
                                      <p:tavLst>
                                        <p:tav tm="0">
                                          <p:val>
                                            <p:strVal val="#ppt_x-.2"/>
                                          </p:val>
                                        </p:tav>
                                        <p:tav tm="100000">
                                          <p:val>
                                            <p:strVal val="#ppt_x"/>
                                          </p:val>
                                        </p:tav>
                                      </p:tavLst>
                                    </p:anim>
                                    <p:anim calcmode="lin" valueType="num">
                                      <p:cBhvr>
                                        <p:cTn id="34" dur="2000" fill="hold"/>
                                        <p:tgtEl>
                                          <p:spTgt spid="6151">
                                            <p:txEl>
                                              <p:pRg st="2" end="2"/>
                                            </p:txEl>
                                          </p:spTgt>
                                        </p:tgtEl>
                                        <p:attrNameLst>
                                          <p:attrName>ppt_y</p:attrName>
                                        </p:attrNameLst>
                                      </p:cBhvr>
                                      <p:tavLst>
                                        <p:tav tm="0">
                                          <p:val>
                                            <p:strVal val="#ppt_y"/>
                                          </p:val>
                                        </p:tav>
                                        <p:tav tm="100000">
                                          <p:val>
                                            <p:strVal val="#ppt_y"/>
                                          </p:val>
                                        </p:tav>
                                      </p:tavLst>
                                    </p:anim>
                                    <p:animEffect transition="in" filter="wipe(right)" prLst="gradientSize: 0.1">
                                      <p:cBhvr>
                                        <p:cTn id="35" dur="2000"/>
                                        <p:tgtEl>
                                          <p:spTgt spid="6151">
                                            <p:txEl>
                                              <p:pRg st="2" end="2"/>
                                            </p:txEl>
                                          </p:spTgt>
                                        </p:tgtEl>
                                      </p:cBhvr>
                                    </p:animEffect>
                                  </p:childTnLst>
                                </p:cTn>
                              </p:par>
                            </p:childTnLst>
                          </p:cTn>
                        </p:par>
                      </p:childTnLst>
                    </p:cTn>
                  </p:par>
                  <p:par>
                    <p:cTn id="36" fill="hold" nodeType="clickPar">
                      <p:stCondLst>
                        <p:cond delay="indefinite"/>
                      </p:stCondLst>
                      <p:childTnLst>
                        <p:par>
                          <p:cTn id="37" fill="hold" nodeType="withGroup">
                            <p:stCondLst>
                              <p:cond delay="0"/>
                            </p:stCondLst>
                            <p:childTnLst>
                              <p:par>
                                <p:cTn id="38" presetID="29" presetClass="entr" presetSubtype="0" fill="hold" nodeType="clickEffect">
                                  <p:stCondLst>
                                    <p:cond delay="0"/>
                                  </p:stCondLst>
                                  <p:childTnLst>
                                    <p:set>
                                      <p:cBhvr>
                                        <p:cTn id="39" dur="1" fill="hold">
                                          <p:stCondLst>
                                            <p:cond delay="0"/>
                                          </p:stCondLst>
                                        </p:cTn>
                                        <p:tgtEl>
                                          <p:spTgt spid="6151">
                                            <p:txEl>
                                              <p:pRg st="3" end="3"/>
                                            </p:txEl>
                                          </p:spTgt>
                                        </p:tgtEl>
                                        <p:attrNameLst>
                                          <p:attrName>style.visibility</p:attrName>
                                        </p:attrNameLst>
                                      </p:cBhvr>
                                      <p:to>
                                        <p:strVal val="visible"/>
                                      </p:to>
                                    </p:set>
                                    <p:anim calcmode="lin" valueType="num">
                                      <p:cBhvr>
                                        <p:cTn id="40" dur="2000" fill="hold"/>
                                        <p:tgtEl>
                                          <p:spTgt spid="6151">
                                            <p:txEl>
                                              <p:pRg st="3" end="3"/>
                                            </p:txEl>
                                          </p:spTgt>
                                        </p:tgtEl>
                                        <p:attrNameLst>
                                          <p:attrName>ppt_x</p:attrName>
                                        </p:attrNameLst>
                                      </p:cBhvr>
                                      <p:tavLst>
                                        <p:tav tm="0">
                                          <p:val>
                                            <p:strVal val="#ppt_x-.2"/>
                                          </p:val>
                                        </p:tav>
                                        <p:tav tm="100000">
                                          <p:val>
                                            <p:strVal val="#ppt_x"/>
                                          </p:val>
                                        </p:tav>
                                      </p:tavLst>
                                    </p:anim>
                                    <p:anim calcmode="lin" valueType="num">
                                      <p:cBhvr>
                                        <p:cTn id="41" dur="2000" fill="hold"/>
                                        <p:tgtEl>
                                          <p:spTgt spid="6151">
                                            <p:txEl>
                                              <p:pRg st="3" end="3"/>
                                            </p:txEl>
                                          </p:spTgt>
                                        </p:tgtEl>
                                        <p:attrNameLst>
                                          <p:attrName>ppt_y</p:attrName>
                                        </p:attrNameLst>
                                      </p:cBhvr>
                                      <p:tavLst>
                                        <p:tav tm="0">
                                          <p:val>
                                            <p:strVal val="#ppt_y"/>
                                          </p:val>
                                        </p:tav>
                                        <p:tav tm="100000">
                                          <p:val>
                                            <p:strVal val="#ppt_y"/>
                                          </p:val>
                                        </p:tav>
                                      </p:tavLst>
                                    </p:anim>
                                    <p:animEffect transition="in" filter="wipe(right)" prLst="gradientSize: 0.1">
                                      <p:cBhvr>
                                        <p:cTn id="42" dur="2000"/>
                                        <p:tgtEl>
                                          <p:spTgt spid="6151">
                                            <p:txEl>
                                              <p:pRg st="3" end="3"/>
                                            </p:txEl>
                                          </p:spTgt>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6152"/>
                                        </p:tgtEl>
                                        <p:attrNameLst>
                                          <p:attrName>style.visibility</p:attrName>
                                        </p:attrNameLst>
                                      </p:cBhvr>
                                      <p:to>
                                        <p:strVal val="visible"/>
                                      </p:to>
                                    </p:set>
                                    <p:animEffect transition="in" filter="fade">
                                      <p:cBhvr>
                                        <p:cTn id="47" dur="2000"/>
                                        <p:tgtEl>
                                          <p:spTgt spid="6152"/>
                                        </p:tgtEl>
                                      </p:cBhvr>
                                    </p:animEffect>
                                  </p:childTnLst>
                                </p:cTn>
                              </p:par>
                            </p:childTnLst>
                          </p:cTn>
                        </p:par>
                      </p:childTnLst>
                    </p:cTn>
                  </p:par>
                  <p:par>
                    <p:cTn id="48" fill="hold" nodeType="clickPar">
                      <p:stCondLst>
                        <p:cond delay="indefinite"/>
                      </p:stCondLst>
                      <p:childTnLst>
                        <p:par>
                          <p:cTn id="49" fill="hold" nodeType="withGroup">
                            <p:stCondLst>
                              <p:cond delay="0"/>
                            </p:stCondLst>
                            <p:childTnLst>
                              <p:par>
                                <p:cTn id="50" presetID="29" presetClass="entr" presetSubtype="0" fill="hold" nodeType="clickEffect">
                                  <p:stCondLst>
                                    <p:cond delay="0"/>
                                  </p:stCondLst>
                                  <p:childTnLst>
                                    <p:set>
                                      <p:cBhvr>
                                        <p:cTn id="51" dur="1" fill="hold">
                                          <p:stCondLst>
                                            <p:cond delay="0"/>
                                          </p:stCondLst>
                                        </p:cTn>
                                        <p:tgtEl>
                                          <p:spTgt spid="6153">
                                            <p:txEl>
                                              <p:pRg st="0" end="0"/>
                                            </p:txEl>
                                          </p:spTgt>
                                        </p:tgtEl>
                                        <p:attrNameLst>
                                          <p:attrName>style.visibility</p:attrName>
                                        </p:attrNameLst>
                                      </p:cBhvr>
                                      <p:to>
                                        <p:strVal val="visible"/>
                                      </p:to>
                                    </p:set>
                                    <p:anim calcmode="lin" valueType="num">
                                      <p:cBhvr>
                                        <p:cTn id="52" dur="2000" fill="hold"/>
                                        <p:tgtEl>
                                          <p:spTgt spid="6153">
                                            <p:txEl>
                                              <p:pRg st="0" end="0"/>
                                            </p:txEl>
                                          </p:spTgt>
                                        </p:tgtEl>
                                        <p:attrNameLst>
                                          <p:attrName>ppt_x</p:attrName>
                                        </p:attrNameLst>
                                      </p:cBhvr>
                                      <p:tavLst>
                                        <p:tav tm="0">
                                          <p:val>
                                            <p:strVal val="#ppt_x-.2"/>
                                          </p:val>
                                        </p:tav>
                                        <p:tav tm="100000">
                                          <p:val>
                                            <p:strVal val="#ppt_x"/>
                                          </p:val>
                                        </p:tav>
                                      </p:tavLst>
                                    </p:anim>
                                    <p:anim calcmode="lin" valueType="num">
                                      <p:cBhvr>
                                        <p:cTn id="53" dur="2000" fill="hold"/>
                                        <p:tgtEl>
                                          <p:spTgt spid="615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54" dur="2000"/>
                                        <p:tgtEl>
                                          <p:spTgt spid="6153">
                                            <p:txEl>
                                              <p:pRg st="0" end="0"/>
                                            </p:txEl>
                                          </p:spTgt>
                                        </p:tgtEl>
                                      </p:cBhvr>
                                    </p:animEffect>
                                  </p:childTnLst>
                                </p:cTn>
                              </p:par>
                            </p:childTnLst>
                          </p:cTn>
                        </p:par>
                      </p:childTnLst>
                    </p:cTn>
                  </p:par>
                  <p:par>
                    <p:cTn id="55" fill="hold" nodeType="clickPar">
                      <p:stCondLst>
                        <p:cond delay="indefinite"/>
                      </p:stCondLst>
                      <p:childTnLst>
                        <p:par>
                          <p:cTn id="56" fill="hold" nodeType="withGroup">
                            <p:stCondLst>
                              <p:cond delay="0"/>
                            </p:stCondLst>
                            <p:childTnLst>
                              <p:par>
                                <p:cTn id="57" presetID="29" presetClass="entr" presetSubtype="0" fill="hold" nodeType="clickEffect">
                                  <p:stCondLst>
                                    <p:cond delay="0"/>
                                  </p:stCondLst>
                                  <p:childTnLst>
                                    <p:set>
                                      <p:cBhvr>
                                        <p:cTn id="58" dur="1" fill="hold">
                                          <p:stCondLst>
                                            <p:cond delay="0"/>
                                          </p:stCondLst>
                                        </p:cTn>
                                        <p:tgtEl>
                                          <p:spTgt spid="6153">
                                            <p:txEl>
                                              <p:pRg st="1" end="1"/>
                                            </p:txEl>
                                          </p:spTgt>
                                        </p:tgtEl>
                                        <p:attrNameLst>
                                          <p:attrName>style.visibility</p:attrName>
                                        </p:attrNameLst>
                                      </p:cBhvr>
                                      <p:to>
                                        <p:strVal val="visible"/>
                                      </p:to>
                                    </p:set>
                                    <p:anim calcmode="lin" valueType="num">
                                      <p:cBhvr>
                                        <p:cTn id="59" dur="2000" fill="hold"/>
                                        <p:tgtEl>
                                          <p:spTgt spid="6153">
                                            <p:txEl>
                                              <p:pRg st="1" end="1"/>
                                            </p:txEl>
                                          </p:spTgt>
                                        </p:tgtEl>
                                        <p:attrNameLst>
                                          <p:attrName>ppt_x</p:attrName>
                                        </p:attrNameLst>
                                      </p:cBhvr>
                                      <p:tavLst>
                                        <p:tav tm="0">
                                          <p:val>
                                            <p:strVal val="#ppt_x-.2"/>
                                          </p:val>
                                        </p:tav>
                                        <p:tav tm="100000">
                                          <p:val>
                                            <p:strVal val="#ppt_x"/>
                                          </p:val>
                                        </p:tav>
                                      </p:tavLst>
                                    </p:anim>
                                    <p:anim calcmode="lin" valueType="num">
                                      <p:cBhvr>
                                        <p:cTn id="60" dur="2000" fill="hold"/>
                                        <p:tgtEl>
                                          <p:spTgt spid="6153">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61" dur="2000"/>
                                        <p:tgtEl>
                                          <p:spTgt spid="6153">
                                            <p:txEl>
                                              <p:pRg st="1" end="1"/>
                                            </p:txEl>
                                          </p:spTgt>
                                        </p:tgtEl>
                                      </p:cBhvr>
                                    </p:animEffect>
                                  </p:childTnLst>
                                </p:cTn>
                              </p:par>
                            </p:childTnLst>
                          </p:cTn>
                        </p:par>
                      </p:childTnLst>
                    </p:cTn>
                  </p:par>
                  <p:par>
                    <p:cTn id="62" fill="hold" nodeType="clickPar">
                      <p:stCondLst>
                        <p:cond delay="indefinite"/>
                      </p:stCondLst>
                      <p:childTnLst>
                        <p:par>
                          <p:cTn id="63" fill="hold" nodeType="withGroup">
                            <p:stCondLst>
                              <p:cond delay="0"/>
                            </p:stCondLst>
                            <p:childTnLst>
                              <p:par>
                                <p:cTn id="64" presetID="29" presetClass="entr" presetSubtype="0" fill="hold" nodeType="clickEffect">
                                  <p:stCondLst>
                                    <p:cond delay="0"/>
                                  </p:stCondLst>
                                  <p:childTnLst>
                                    <p:set>
                                      <p:cBhvr>
                                        <p:cTn id="65" dur="1" fill="hold">
                                          <p:stCondLst>
                                            <p:cond delay="0"/>
                                          </p:stCondLst>
                                        </p:cTn>
                                        <p:tgtEl>
                                          <p:spTgt spid="6153">
                                            <p:txEl>
                                              <p:pRg st="2" end="2"/>
                                            </p:txEl>
                                          </p:spTgt>
                                        </p:tgtEl>
                                        <p:attrNameLst>
                                          <p:attrName>style.visibility</p:attrName>
                                        </p:attrNameLst>
                                      </p:cBhvr>
                                      <p:to>
                                        <p:strVal val="visible"/>
                                      </p:to>
                                    </p:set>
                                    <p:anim calcmode="lin" valueType="num">
                                      <p:cBhvr>
                                        <p:cTn id="66" dur="2000" fill="hold"/>
                                        <p:tgtEl>
                                          <p:spTgt spid="6153">
                                            <p:txEl>
                                              <p:pRg st="2" end="2"/>
                                            </p:txEl>
                                          </p:spTgt>
                                        </p:tgtEl>
                                        <p:attrNameLst>
                                          <p:attrName>ppt_x</p:attrName>
                                        </p:attrNameLst>
                                      </p:cBhvr>
                                      <p:tavLst>
                                        <p:tav tm="0">
                                          <p:val>
                                            <p:strVal val="#ppt_x-.2"/>
                                          </p:val>
                                        </p:tav>
                                        <p:tav tm="100000">
                                          <p:val>
                                            <p:strVal val="#ppt_x"/>
                                          </p:val>
                                        </p:tav>
                                      </p:tavLst>
                                    </p:anim>
                                    <p:anim calcmode="lin" valueType="num">
                                      <p:cBhvr>
                                        <p:cTn id="67" dur="2000" fill="hold"/>
                                        <p:tgtEl>
                                          <p:spTgt spid="6153">
                                            <p:txEl>
                                              <p:pRg st="2" end="2"/>
                                            </p:txEl>
                                          </p:spTgt>
                                        </p:tgtEl>
                                        <p:attrNameLst>
                                          <p:attrName>ppt_y</p:attrName>
                                        </p:attrNameLst>
                                      </p:cBhvr>
                                      <p:tavLst>
                                        <p:tav tm="0">
                                          <p:val>
                                            <p:strVal val="#ppt_y"/>
                                          </p:val>
                                        </p:tav>
                                        <p:tav tm="100000">
                                          <p:val>
                                            <p:strVal val="#ppt_y"/>
                                          </p:val>
                                        </p:tav>
                                      </p:tavLst>
                                    </p:anim>
                                    <p:animEffect transition="in" filter="wipe(right)" prLst="gradientSize: 0.1">
                                      <p:cBhvr>
                                        <p:cTn id="68" dur="2000"/>
                                        <p:tgtEl>
                                          <p:spTgt spid="6153">
                                            <p:txEl>
                                              <p:pRg st="2" end="2"/>
                                            </p:txEl>
                                          </p:spTgt>
                                        </p:tgtEl>
                                      </p:cBhvr>
                                    </p:animEffect>
                                  </p:childTnLst>
                                </p:cTn>
                              </p:par>
                            </p:childTnLst>
                          </p:cTn>
                        </p:par>
                      </p:childTnLst>
                    </p:cTn>
                  </p:par>
                  <p:par>
                    <p:cTn id="69" fill="hold" nodeType="clickPar">
                      <p:stCondLst>
                        <p:cond delay="indefinite"/>
                      </p:stCondLst>
                      <p:childTnLst>
                        <p:par>
                          <p:cTn id="70" fill="hold" nodeType="withGroup">
                            <p:stCondLst>
                              <p:cond delay="0"/>
                            </p:stCondLst>
                            <p:childTnLst>
                              <p:par>
                                <p:cTn id="71" presetID="10" presetClass="entr" presetSubtype="0" fill="hold" nodeType="clickEffect">
                                  <p:stCondLst>
                                    <p:cond delay="0"/>
                                  </p:stCondLst>
                                  <p:childTnLst>
                                    <p:set>
                                      <p:cBhvr>
                                        <p:cTn id="72" dur="1" fill="hold">
                                          <p:stCondLst>
                                            <p:cond delay="0"/>
                                          </p:stCondLst>
                                        </p:cTn>
                                        <p:tgtEl>
                                          <p:spTgt spid="6153">
                                            <p:txEl>
                                              <p:pRg st="2" end="2"/>
                                            </p:txEl>
                                          </p:spTgt>
                                        </p:tgtEl>
                                        <p:attrNameLst>
                                          <p:attrName>style.visibility</p:attrName>
                                        </p:attrNameLst>
                                      </p:cBhvr>
                                      <p:to>
                                        <p:strVal val="visible"/>
                                      </p:to>
                                    </p:set>
                                    <p:animEffect transition="in" filter="fade">
                                      <p:cBhvr>
                                        <p:cTn id="73" dur="2000"/>
                                        <p:tgtEl>
                                          <p:spTgt spid="6153">
                                            <p:txEl>
                                              <p:pRg st="2" end="2"/>
                                            </p:txEl>
                                          </p:spTgt>
                                        </p:tgtEl>
                                      </p:cBhvr>
                                    </p:animEffect>
                                  </p:childTnLst>
                                </p:cTn>
                              </p:par>
                            </p:childTnLst>
                          </p:cTn>
                        </p:par>
                      </p:childTnLst>
                    </p:cTn>
                  </p:par>
                  <p:par>
                    <p:cTn id="74" fill="hold" nodeType="clickPar">
                      <p:stCondLst>
                        <p:cond delay="indefinite"/>
                      </p:stCondLst>
                      <p:childTnLst>
                        <p:par>
                          <p:cTn id="75" fill="hold" nodeType="withGroup">
                            <p:stCondLst>
                              <p:cond delay="0"/>
                            </p:stCondLst>
                            <p:childTnLst>
                              <p:par>
                                <p:cTn id="76" presetID="29" presetClass="entr" presetSubtype="0" fill="hold" nodeType="clickEffect">
                                  <p:stCondLst>
                                    <p:cond delay="0"/>
                                  </p:stCondLst>
                                  <p:childTnLst>
                                    <p:set>
                                      <p:cBhvr>
                                        <p:cTn id="77" dur="1" fill="hold">
                                          <p:stCondLst>
                                            <p:cond delay="0"/>
                                          </p:stCondLst>
                                        </p:cTn>
                                        <p:tgtEl>
                                          <p:spTgt spid="6153">
                                            <p:txEl>
                                              <p:pRg st="3" end="3"/>
                                            </p:txEl>
                                          </p:spTgt>
                                        </p:tgtEl>
                                        <p:attrNameLst>
                                          <p:attrName>style.visibility</p:attrName>
                                        </p:attrNameLst>
                                      </p:cBhvr>
                                      <p:to>
                                        <p:strVal val="visible"/>
                                      </p:to>
                                    </p:set>
                                    <p:anim calcmode="lin" valueType="num">
                                      <p:cBhvr>
                                        <p:cTn id="78" dur="2000" fill="hold"/>
                                        <p:tgtEl>
                                          <p:spTgt spid="6153">
                                            <p:txEl>
                                              <p:pRg st="3" end="3"/>
                                            </p:txEl>
                                          </p:spTgt>
                                        </p:tgtEl>
                                        <p:attrNameLst>
                                          <p:attrName>ppt_x</p:attrName>
                                        </p:attrNameLst>
                                      </p:cBhvr>
                                      <p:tavLst>
                                        <p:tav tm="0">
                                          <p:val>
                                            <p:strVal val="#ppt_x-.2"/>
                                          </p:val>
                                        </p:tav>
                                        <p:tav tm="100000">
                                          <p:val>
                                            <p:strVal val="#ppt_x"/>
                                          </p:val>
                                        </p:tav>
                                      </p:tavLst>
                                    </p:anim>
                                    <p:anim calcmode="lin" valueType="num">
                                      <p:cBhvr>
                                        <p:cTn id="79" dur="2000" fill="hold"/>
                                        <p:tgtEl>
                                          <p:spTgt spid="6153">
                                            <p:txEl>
                                              <p:pRg st="3" end="3"/>
                                            </p:txEl>
                                          </p:spTgt>
                                        </p:tgtEl>
                                        <p:attrNameLst>
                                          <p:attrName>ppt_y</p:attrName>
                                        </p:attrNameLst>
                                      </p:cBhvr>
                                      <p:tavLst>
                                        <p:tav tm="0">
                                          <p:val>
                                            <p:strVal val="#ppt_y"/>
                                          </p:val>
                                        </p:tav>
                                        <p:tav tm="100000">
                                          <p:val>
                                            <p:strVal val="#ppt_y"/>
                                          </p:val>
                                        </p:tav>
                                      </p:tavLst>
                                    </p:anim>
                                    <p:animEffect transition="in" filter="wipe(right)" prLst="gradientSize: 0.1">
                                      <p:cBhvr>
                                        <p:cTn id="80" dur="2000"/>
                                        <p:tgtEl>
                                          <p:spTgt spid="6153">
                                            <p:txEl>
                                              <p:pRg st="3" end="3"/>
                                            </p:txEl>
                                          </p:spTgt>
                                        </p:tgtEl>
                                      </p:cBhvr>
                                    </p:animEffect>
                                  </p:childTnLst>
                                </p:cTn>
                              </p:par>
                            </p:childTnLst>
                          </p:cTn>
                        </p:par>
                      </p:childTnLst>
                    </p:cTn>
                  </p:par>
                  <p:par>
                    <p:cTn id="81" fill="hold" nodeType="clickPar">
                      <p:stCondLst>
                        <p:cond delay="indefinite"/>
                      </p:stCondLst>
                      <p:childTnLst>
                        <p:par>
                          <p:cTn id="82" fill="hold" nodeType="withGroup">
                            <p:stCondLst>
                              <p:cond delay="0"/>
                            </p:stCondLst>
                            <p:childTnLst>
                              <p:par>
                                <p:cTn id="83" presetID="29" presetClass="entr" presetSubtype="0" fill="hold" nodeType="clickEffect">
                                  <p:stCondLst>
                                    <p:cond delay="0"/>
                                  </p:stCondLst>
                                  <p:childTnLst>
                                    <p:set>
                                      <p:cBhvr>
                                        <p:cTn id="84" dur="1" fill="hold">
                                          <p:stCondLst>
                                            <p:cond delay="0"/>
                                          </p:stCondLst>
                                        </p:cTn>
                                        <p:tgtEl>
                                          <p:spTgt spid="6153">
                                            <p:txEl>
                                              <p:pRg st="4" end="4"/>
                                            </p:txEl>
                                          </p:spTgt>
                                        </p:tgtEl>
                                        <p:attrNameLst>
                                          <p:attrName>style.visibility</p:attrName>
                                        </p:attrNameLst>
                                      </p:cBhvr>
                                      <p:to>
                                        <p:strVal val="visible"/>
                                      </p:to>
                                    </p:set>
                                    <p:anim calcmode="lin" valueType="num">
                                      <p:cBhvr>
                                        <p:cTn id="85" dur="2000" fill="hold"/>
                                        <p:tgtEl>
                                          <p:spTgt spid="6153">
                                            <p:txEl>
                                              <p:pRg st="4" end="4"/>
                                            </p:txEl>
                                          </p:spTgt>
                                        </p:tgtEl>
                                        <p:attrNameLst>
                                          <p:attrName>ppt_x</p:attrName>
                                        </p:attrNameLst>
                                      </p:cBhvr>
                                      <p:tavLst>
                                        <p:tav tm="0">
                                          <p:val>
                                            <p:strVal val="#ppt_x-.2"/>
                                          </p:val>
                                        </p:tav>
                                        <p:tav tm="100000">
                                          <p:val>
                                            <p:strVal val="#ppt_x"/>
                                          </p:val>
                                        </p:tav>
                                      </p:tavLst>
                                    </p:anim>
                                    <p:anim calcmode="lin" valueType="num">
                                      <p:cBhvr>
                                        <p:cTn id="86" dur="2000" fill="hold"/>
                                        <p:tgtEl>
                                          <p:spTgt spid="6153">
                                            <p:txEl>
                                              <p:pRg st="4" end="4"/>
                                            </p:txEl>
                                          </p:spTgt>
                                        </p:tgtEl>
                                        <p:attrNameLst>
                                          <p:attrName>ppt_y</p:attrName>
                                        </p:attrNameLst>
                                      </p:cBhvr>
                                      <p:tavLst>
                                        <p:tav tm="0">
                                          <p:val>
                                            <p:strVal val="#ppt_y"/>
                                          </p:val>
                                        </p:tav>
                                        <p:tav tm="100000">
                                          <p:val>
                                            <p:strVal val="#ppt_y"/>
                                          </p:val>
                                        </p:tav>
                                      </p:tavLst>
                                    </p:anim>
                                    <p:animEffect transition="in" filter="wipe(right)" prLst="gradientSize: 0.1">
                                      <p:cBhvr>
                                        <p:cTn id="87" dur="2000"/>
                                        <p:tgtEl>
                                          <p:spTgt spid="6153">
                                            <p:txEl>
                                              <p:pRg st="4" end="4"/>
                                            </p:txEl>
                                          </p:spTgt>
                                        </p:tgtEl>
                                      </p:cBhvr>
                                    </p:animEffect>
                                  </p:childTnLst>
                                </p:cTn>
                              </p:par>
                            </p:childTnLst>
                          </p:cTn>
                        </p:par>
                      </p:childTnLst>
                    </p:cTn>
                  </p:par>
                  <p:par>
                    <p:cTn id="88" fill="hold" nodeType="clickPar">
                      <p:stCondLst>
                        <p:cond delay="indefinite"/>
                      </p:stCondLst>
                      <p:childTnLst>
                        <p:par>
                          <p:cTn id="89" fill="hold" nodeType="withGroup">
                            <p:stCondLst>
                              <p:cond delay="0"/>
                            </p:stCondLst>
                            <p:childTnLst>
                              <p:par>
                                <p:cTn id="90" presetID="10" presetClass="entr" presetSubtype="0" fill="hold" nodeType="clickEffect">
                                  <p:stCondLst>
                                    <p:cond delay="0"/>
                                  </p:stCondLst>
                                  <p:childTnLst>
                                    <p:set>
                                      <p:cBhvr>
                                        <p:cTn id="91" dur="1" fill="hold">
                                          <p:stCondLst>
                                            <p:cond delay="0"/>
                                          </p:stCondLst>
                                        </p:cTn>
                                        <p:tgtEl>
                                          <p:spTgt spid="6153">
                                            <p:txEl>
                                              <p:pRg st="5" end="5"/>
                                            </p:txEl>
                                          </p:spTgt>
                                        </p:tgtEl>
                                        <p:attrNameLst>
                                          <p:attrName>style.visibility</p:attrName>
                                        </p:attrNameLst>
                                      </p:cBhvr>
                                      <p:to>
                                        <p:strVal val="visible"/>
                                      </p:to>
                                    </p:set>
                                    <p:animEffect transition="in" filter="fade">
                                      <p:cBhvr>
                                        <p:cTn id="92" dur="2000"/>
                                        <p:tgtEl>
                                          <p:spTgt spid="6153">
                                            <p:txEl>
                                              <p:pRg st="5" end="5"/>
                                            </p:txEl>
                                          </p:spTgt>
                                        </p:tgtEl>
                                      </p:cBhvr>
                                    </p:animEffect>
                                  </p:childTnLst>
                                </p:cTn>
                              </p:par>
                            </p:childTnLst>
                          </p:cTn>
                        </p:par>
                      </p:childTnLst>
                    </p:cTn>
                  </p:par>
                  <p:par>
                    <p:cTn id="93" fill="hold" nodeType="clickPar">
                      <p:stCondLst>
                        <p:cond delay="indefinite"/>
                      </p:stCondLst>
                      <p:childTnLst>
                        <p:par>
                          <p:cTn id="94" fill="hold" nodeType="withGroup">
                            <p:stCondLst>
                              <p:cond delay="0"/>
                            </p:stCondLst>
                            <p:childTnLst>
                              <p:par>
                                <p:cTn id="95" presetID="29" presetClass="entr" presetSubtype="0" fill="hold" nodeType="clickEffect">
                                  <p:stCondLst>
                                    <p:cond delay="0"/>
                                  </p:stCondLst>
                                  <p:childTnLst>
                                    <p:set>
                                      <p:cBhvr>
                                        <p:cTn id="96" dur="1" fill="hold">
                                          <p:stCondLst>
                                            <p:cond delay="0"/>
                                          </p:stCondLst>
                                        </p:cTn>
                                        <p:tgtEl>
                                          <p:spTgt spid="6153">
                                            <p:txEl>
                                              <p:pRg st="6" end="6"/>
                                            </p:txEl>
                                          </p:spTgt>
                                        </p:tgtEl>
                                        <p:attrNameLst>
                                          <p:attrName>style.visibility</p:attrName>
                                        </p:attrNameLst>
                                      </p:cBhvr>
                                      <p:to>
                                        <p:strVal val="visible"/>
                                      </p:to>
                                    </p:set>
                                    <p:anim calcmode="lin" valueType="num">
                                      <p:cBhvr>
                                        <p:cTn id="97" dur="2000" fill="hold"/>
                                        <p:tgtEl>
                                          <p:spTgt spid="6153">
                                            <p:txEl>
                                              <p:pRg st="6" end="6"/>
                                            </p:txEl>
                                          </p:spTgt>
                                        </p:tgtEl>
                                        <p:attrNameLst>
                                          <p:attrName>ppt_x</p:attrName>
                                        </p:attrNameLst>
                                      </p:cBhvr>
                                      <p:tavLst>
                                        <p:tav tm="0">
                                          <p:val>
                                            <p:strVal val="#ppt_x-.2"/>
                                          </p:val>
                                        </p:tav>
                                        <p:tav tm="100000">
                                          <p:val>
                                            <p:strVal val="#ppt_x"/>
                                          </p:val>
                                        </p:tav>
                                      </p:tavLst>
                                    </p:anim>
                                    <p:anim calcmode="lin" valueType="num">
                                      <p:cBhvr>
                                        <p:cTn id="98" dur="2000" fill="hold"/>
                                        <p:tgtEl>
                                          <p:spTgt spid="6153">
                                            <p:txEl>
                                              <p:pRg st="6" end="6"/>
                                            </p:txEl>
                                          </p:spTgt>
                                        </p:tgtEl>
                                        <p:attrNameLst>
                                          <p:attrName>ppt_y</p:attrName>
                                        </p:attrNameLst>
                                      </p:cBhvr>
                                      <p:tavLst>
                                        <p:tav tm="0">
                                          <p:val>
                                            <p:strVal val="#ppt_y"/>
                                          </p:val>
                                        </p:tav>
                                        <p:tav tm="100000">
                                          <p:val>
                                            <p:strVal val="#ppt_y"/>
                                          </p:val>
                                        </p:tav>
                                      </p:tavLst>
                                    </p:anim>
                                    <p:animEffect transition="in" filter="wipe(right)" prLst="gradientSize: 0.1">
                                      <p:cBhvr>
                                        <p:cTn id="99" dur="2000"/>
                                        <p:tgtEl>
                                          <p:spTgt spid="6153">
                                            <p:txEl>
                                              <p:pRg st="6" end="6"/>
                                            </p:txEl>
                                          </p:spTgt>
                                        </p:tgtEl>
                                      </p:cBhvr>
                                    </p:animEffect>
                                  </p:childTnLst>
                                </p:cTn>
                              </p:par>
                            </p:childTnLst>
                          </p:cTn>
                        </p:par>
                      </p:childTnLst>
                    </p:cTn>
                  </p:par>
                  <p:par>
                    <p:cTn id="100" fill="hold" nodeType="clickPar">
                      <p:stCondLst>
                        <p:cond delay="indefinite"/>
                      </p:stCondLst>
                      <p:childTnLst>
                        <p:par>
                          <p:cTn id="101" fill="hold" nodeType="withGroup">
                            <p:stCondLst>
                              <p:cond delay="0"/>
                            </p:stCondLst>
                            <p:childTnLst>
                              <p:par>
                                <p:cTn id="102" presetID="29" presetClass="entr" presetSubtype="0" fill="hold" nodeType="clickEffect">
                                  <p:stCondLst>
                                    <p:cond delay="0"/>
                                  </p:stCondLst>
                                  <p:childTnLst>
                                    <p:set>
                                      <p:cBhvr>
                                        <p:cTn id="103" dur="1" fill="hold">
                                          <p:stCondLst>
                                            <p:cond delay="0"/>
                                          </p:stCondLst>
                                        </p:cTn>
                                        <p:tgtEl>
                                          <p:spTgt spid="6153">
                                            <p:txEl>
                                              <p:pRg st="7" end="7"/>
                                            </p:txEl>
                                          </p:spTgt>
                                        </p:tgtEl>
                                        <p:attrNameLst>
                                          <p:attrName>style.visibility</p:attrName>
                                        </p:attrNameLst>
                                      </p:cBhvr>
                                      <p:to>
                                        <p:strVal val="visible"/>
                                      </p:to>
                                    </p:set>
                                    <p:anim calcmode="lin" valueType="num">
                                      <p:cBhvr>
                                        <p:cTn id="104" dur="2000" fill="hold"/>
                                        <p:tgtEl>
                                          <p:spTgt spid="6153">
                                            <p:txEl>
                                              <p:pRg st="7" end="7"/>
                                            </p:txEl>
                                          </p:spTgt>
                                        </p:tgtEl>
                                        <p:attrNameLst>
                                          <p:attrName>ppt_x</p:attrName>
                                        </p:attrNameLst>
                                      </p:cBhvr>
                                      <p:tavLst>
                                        <p:tav tm="0">
                                          <p:val>
                                            <p:strVal val="#ppt_x-.2"/>
                                          </p:val>
                                        </p:tav>
                                        <p:tav tm="100000">
                                          <p:val>
                                            <p:strVal val="#ppt_x"/>
                                          </p:val>
                                        </p:tav>
                                      </p:tavLst>
                                    </p:anim>
                                    <p:anim calcmode="lin" valueType="num">
                                      <p:cBhvr>
                                        <p:cTn id="105" dur="2000" fill="hold"/>
                                        <p:tgtEl>
                                          <p:spTgt spid="6153">
                                            <p:txEl>
                                              <p:pRg st="7" end="7"/>
                                            </p:txEl>
                                          </p:spTgt>
                                        </p:tgtEl>
                                        <p:attrNameLst>
                                          <p:attrName>ppt_y</p:attrName>
                                        </p:attrNameLst>
                                      </p:cBhvr>
                                      <p:tavLst>
                                        <p:tav tm="0">
                                          <p:val>
                                            <p:strVal val="#ppt_y"/>
                                          </p:val>
                                        </p:tav>
                                        <p:tav tm="100000">
                                          <p:val>
                                            <p:strVal val="#ppt_y"/>
                                          </p:val>
                                        </p:tav>
                                      </p:tavLst>
                                    </p:anim>
                                    <p:animEffect transition="in" filter="wipe(right)" prLst="gradientSize: 0.1">
                                      <p:cBhvr>
                                        <p:cTn id="106" dur="2000"/>
                                        <p:tgtEl>
                                          <p:spTgt spid="6153">
                                            <p:txEl>
                                              <p:pRg st="7" end="7"/>
                                            </p:txEl>
                                          </p:spTgt>
                                        </p:tgtEl>
                                      </p:cBhvr>
                                    </p:animEffect>
                                  </p:childTnLst>
                                </p:cTn>
                              </p:par>
                            </p:childTnLst>
                          </p:cTn>
                        </p:par>
                      </p:childTnLst>
                    </p:cTn>
                  </p:par>
                  <p:par>
                    <p:cTn id="107" fill="hold" nodeType="clickPar">
                      <p:stCondLst>
                        <p:cond delay="indefinite"/>
                      </p:stCondLst>
                      <p:childTnLst>
                        <p:par>
                          <p:cTn id="108" fill="hold" nodeType="withGroup">
                            <p:stCondLst>
                              <p:cond delay="0"/>
                            </p:stCondLst>
                            <p:childTnLst>
                              <p:par>
                                <p:cTn id="109" presetID="10" presetClass="entr" presetSubtype="0" fill="hold" nodeType="clickEffect">
                                  <p:stCondLst>
                                    <p:cond delay="0"/>
                                  </p:stCondLst>
                                  <p:childTnLst>
                                    <p:set>
                                      <p:cBhvr>
                                        <p:cTn id="110" dur="1" fill="hold">
                                          <p:stCondLst>
                                            <p:cond delay="0"/>
                                          </p:stCondLst>
                                        </p:cTn>
                                        <p:tgtEl>
                                          <p:spTgt spid="6153">
                                            <p:txEl>
                                              <p:pRg st="8" end="8"/>
                                            </p:txEl>
                                          </p:spTgt>
                                        </p:tgtEl>
                                        <p:attrNameLst>
                                          <p:attrName>style.visibility</p:attrName>
                                        </p:attrNameLst>
                                      </p:cBhvr>
                                      <p:to>
                                        <p:strVal val="visible"/>
                                      </p:to>
                                    </p:set>
                                    <p:animEffect transition="in" filter="fade">
                                      <p:cBhvr>
                                        <p:cTn id="111" dur="2000"/>
                                        <p:tgtEl>
                                          <p:spTgt spid="6153">
                                            <p:txEl>
                                              <p:pRg st="8" end="8"/>
                                            </p:txEl>
                                          </p:spTgt>
                                        </p:tgtEl>
                                      </p:cBhvr>
                                    </p:animEffect>
                                  </p:childTnLst>
                                </p:cTn>
                              </p:par>
                            </p:childTnLst>
                          </p:cTn>
                        </p:par>
                      </p:childTnLst>
                    </p:cTn>
                  </p:par>
                  <p:par>
                    <p:cTn id="112" fill="hold" nodeType="clickPar">
                      <p:stCondLst>
                        <p:cond delay="indefinite"/>
                      </p:stCondLst>
                      <p:childTnLst>
                        <p:par>
                          <p:cTn id="113" fill="hold" nodeType="withGroup">
                            <p:stCondLst>
                              <p:cond delay="0"/>
                            </p:stCondLst>
                            <p:childTnLst>
                              <p:par>
                                <p:cTn id="114" presetID="29" presetClass="entr" presetSubtype="0" fill="hold" nodeType="clickEffect">
                                  <p:stCondLst>
                                    <p:cond delay="0"/>
                                  </p:stCondLst>
                                  <p:childTnLst>
                                    <p:set>
                                      <p:cBhvr>
                                        <p:cTn id="115" dur="1" fill="hold">
                                          <p:stCondLst>
                                            <p:cond delay="0"/>
                                          </p:stCondLst>
                                        </p:cTn>
                                        <p:tgtEl>
                                          <p:spTgt spid="6153">
                                            <p:txEl>
                                              <p:pRg st="9" end="9"/>
                                            </p:txEl>
                                          </p:spTgt>
                                        </p:tgtEl>
                                        <p:attrNameLst>
                                          <p:attrName>style.visibility</p:attrName>
                                        </p:attrNameLst>
                                      </p:cBhvr>
                                      <p:to>
                                        <p:strVal val="visible"/>
                                      </p:to>
                                    </p:set>
                                    <p:anim calcmode="lin" valueType="num">
                                      <p:cBhvr>
                                        <p:cTn id="116" dur="2000" fill="hold"/>
                                        <p:tgtEl>
                                          <p:spTgt spid="6153">
                                            <p:txEl>
                                              <p:pRg st="9" end="9"/>
                                            </p:txEl>
                                          </p:spTgt>
                                        </p:tgtEl>
                                        <p:attrNameLst>
                                          <p:attrName>ppt_x</p:attrName>
                                        </p:attrNameLst>
                                      </p:cBhvr>
                                      <p:tavLst>
                                        <p:tav tm="0">
                                          <p:val>
                                            <p:strVal val="#ppt_x-.2"/>
                                          </p:val>
                                        </p:tav>
                                        <p:tav tm="100000">
                                          <p:val>
                                            <p:strVal val="#ppt_x"/>
                                          </p:val>
                                        </p:tav>
                                      </p:tavLst>
                                    </p:anim>
                                    <p:anim calcmode="lin" valueType="num">
                                      <p:cBhvr>
                                        <p:cTn id="117" dur="2000" fill="hold"/>
                                        <p:tgtEl>
                                          <p:spTgt spid="6153">
                                            <p:txEl>
                                              <p:pRg st="9" end="9"/>
                                            </p:txEl>
                                          </p:spTgt>
                                        </p:tgtEl>
                                        <p:attrNameLst>
                                          <p:attrName>ppt_y</p:attrName>
                                        </p:attrNameLst>
                                      </p:cBhvr>
                                      <p:tavLst>
                                        <p:tav tm="0">
                                          <p:val>
                                            <p:strVal val="#ppt_y"/>
                                          </p:val>
                                        </p:tav>
                                        <p:tav tm="100000">
                                          <p:val>
                                            <p:strVal val="#ppt_y"/>
                                          </p:val>
                                        </p:tav>
                                      </p:tavLst>
                                    </p:anim>
                                    <p:animEffect transition="in" filter="wipe(right)" prLst="gradientSize: 0.1">
                                      <p:cBhvr>
                                        <p:cTn id="118" dur="2000"/>
                                        <p:tgtEl>
                                          <p:spTgt spid="6153">
                                            <p:txEl>
                                              <p:pRg st="9" end="9"/>
                                            </p:txEl>
                                          </p:spTgt>
                                        </p:tgtEl>
                                      </p:cBhvr>
                                    </p:animEffect>
                                  </p:childTnLst>
                                </p:cTn>
                              </p:par>
                            </p:childTnLst>
                          </p:cTn>
                        </p:par>
                      </p:childTnLst>
                    </p:cTn>
                  </p:par>
                  <p:par>
                    <p:cTn id="119" fill="hold" nodeType="clickPar">
                      <p:stCondLst>
                        <p:cond delay="indefinite"/>
                      </p:stCondLst>
                      <p:childTnLst>
                        <p:par>
                          <p:cTn id="120" fill="hold" nodeType="withGroup">
                            <p:stCondLst>
                              <p:cond delay="0"/>
                            </p:stCondLst>
                            <p:childTnLst>
                              <p:par>
                                <p:cTn id="121" presetID="29" presetClass="entr" presetSubtype="0" fill="hold" nodeType="clickEffect">
                                  <p:stCondLst>
                                    <p:cond delay="0"/>
                                  </p:stCondLst>
                                  <p:childTnLst>
                                    <p:set>
                                      <p:cBhvr>
                                        <p:cTn id="122" dur="1" fill="hold">
                                          <p:stCondLst>
                                            <p:cond delay="0"/>
                                          </p:stCondLst>
                                        </p:cTn>
                                        <p:tgtEl>
                                          <p:spTgt spid="6153">
                                            <p:txEl>
                                              <p:pRg st="10" end="10"/>
                                            </p:txEl>
                                          </p:spTgt>
                                        </p:tgtEl>
                                        <p:attrNameLst>
                                          <p:attrName>style.visibility</p:attrName>
                                        </p:attrNameLst>
                                      </p:cBhvr>
                                      <p:to>
                                        <p:strVal val="visible"/>
                                      </p:to>
                                    </p:set>
                                    <p:anim calcmode="lin" valueType="num">
                                      <p:cBhvr>
                                        <p:cTn id="123" dur="2000" fill="hold"/>
                                        <p:tgtEl>
                                          <p:spTgt spid="6153">
                                            <p:txEl>
                                              <p:pRg st="10" end="10"/>
                                            </p:txEl>
                                          </p:spTgt>
                                        </p:tgtEl>
                                        <p:attrNameLst>
                                          <p:attrName>ppt_x</p:attrName>
                                        </p:attrNameLst>
                                      </p:cBhvr>
                                      <p:tavLst>
                                        <p:tav tm="0">
                                          <p:val>
                                            <p:strVal val="#ppt_x-.2"/>
                                          </p:val>
                                        </p:tav>
                                        <p:tav tm="100000">
                                          <p:val>
                                            <p:strVal val="#ppt_x"/>
                                          </p:val>
                                        </p:tav>
                                      </p:tavLst>
                                    </p:anim>
                                    <p:anim calcmode="lin" valueType="num">
                                      <p:cBhvr>
                                        <p:cTn id="124" dur="2000" fill="hold"/>
                                        <p:tgtEl>
                                          <p:spTgt spid="6153">
                                            <p:txEl>
                                              <p:pRg st="10" end="10"/>
                                            </p:txEl>
                                          </p:spTgt>
                                        </p:tgtEl>
                                        <p:attrNameLst>
                                          <p:attrName>ppt_y</p:attrName>
                                        </p:attrNameLst>
                                      </p:cBhvr>
                                      <p:tavLst>
                                        <p:tav tm="0">
                                          <p:val>
                                            <p:strVal val="#ppt_y"/>
                                          </p:val>
                                        </p:tav>
                                        <p:tav tm="100000">
                                          <p:val>
                                            <p:strVal val="#ppt_y"/>
                                          </p:val>
                                        </p:tav>
                                      </p:tavLst>
                                    </p:anim>
                                    <p:animEffect transition="in" filter="wipe(right)" prLst="gradientSize: 0.1">
                                      <p:cBhvr>
                                        <p:cTn id="125" dur="2000"/>
                                        <p:tgtEl>
                                          <p:spTgt spid="6153">
                                            <p:txEl>
                                              <p:pRg st="10" end="10"/>
                                            </p:txEl>
                                          </p:spTgt>
                                        </p:tgtEl>
                                      </p:cBhvr>
                                    </p:animEffect>
                                  </p:childTnLst>
                                </p:cTn>
                              </p:par>
                            </p:childTnLst>
                          </p:cTn>
                        </p:par>
                      </p:childTnLst>
                    </p:cTn>
                  </p:par>
                  <p:par>
                    <p:cTn id="126" fill="hold" nodeType="clickPar">
                      <p:stCondLst>
                        <p:cond delay="indefinite"/>
                      </p:stCondLst>
                      <p:childTnLst>
                        <p:par>
                          <p:cTn id="127" fill="hold" nodeType="withGroup">
                            <p:stCondLst>
                              <p:cond delay="0"/>
                            </p:stCondLst>
                            <p:childTnLst>
                              <p:par>
                                <p:cTn id="128" presetID="10" presetClass="entr" presetSubtype="0" fill="hold" nodeType="clickEffect">
                                  <p:stCondLst>
                                    <p:cond delay="0"/>
                                  </p:stCondLst>
                                  <p:childTnLst>
                                    <p:set>
                                      <p:cBhvr>
                                        <p:cTn id="129" dur="1" fill="hold">
                                          <p:stCondLst>
                                            <p:cond delay="0"/>
                                          </p:stCondLst>
                                        </p:cTn>
                                        <p:tgtEl>
                                          <p:spTgt spid="6153">
                                            <p:txEl>
                                              <p:pRg st="11" end="11"/>
                                            </p:txEl>
                                          </p:spTgt>
                                        </p:tgtEl>
                                        <p:attrNameLst>
                                          <p:attrName>style.visibility</p:attrName>
                                        </p:attrNameLst>
                                      </p:cBhvr>
                                      <p:to>
                                        <p:strVal val="visible"/>
                                      </p:to>
                                    </p:set>
                                    <p:animEffect transition="in" filter="fade">
                                      <p:cBhvr>
                                        <p:cTn id="130" dur="2000"/>
                                        <p:tgtEl>
                                          <p:spTgt spid="6153">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50" grpId="0" animBg="1"/>
      <p:bldP spid="6152" grpId="0" animBg="1"/>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bwMode="auto">
          <a:xfrm>
            <a:off x="304800" y="228600"/>
            <a:ext cx="11582400" cy="6477000"/>
          </a:xfrm>
          <a:prstGeom prst="rect">
            <a:avLst/>
          </a:pr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bg1"/>
                </a:solidFill>
                <a:effectLst/>
              </a:rPr>
              <a:t>Batas </a:t>
            </a:r>
            <a:r>
              <a:rPr kumimoji="0" lang="en-US" sz="2000" b="0" i="0" u="none" strike="noStrike" cap="none" normalizeH="0" baseline="0" dirty="0" err="1" smtClean="0">
                <a:ln>
                  <a:noFill/>
                </a:ln>
                <a:solidFill>
                  <a:schemeClr val="bg1"/>
                </a:solidFill>
                <a:effectLst/>
              </a:rPr>
              <a:t>Maksimal</a:t>
            </a:r>
            <a:r>
              <a:rPr kumimoji="0" lang="en-US" sz="2000" b="0" i="0" u="none" strike="noStrike" cap="none" normalizeH="0" dirty="0" smtClean="0">
                <a:ln>
                  <a:noFill/>
                </a:ln>
                <a:solidFill>
                  <a:schemeClr val="bg1"/>
                </a:solidFill>
                <a:effectLst/>
              </a:rPr>
              <a:t> </a:t>
            </a:r>
            <a:r>
              <a:rPr kumimoji="0" lang="en-US" sz="2000" b="0" i="0" u="none" strike="noStrike" cap="none" normalizeH="0" dirty="0" err="1" smtClean="0">
                <a:ln>
                  <a:noFill/>
                </a:ln>
                <a:solidFill>
                  <a:schemeClr val="bg1"/>
                </a:solidFill>
                <a:effectLst/>
              </a:rPr>
              <a:t>Kegiatan</a:t>
            </a:r>
            <a:r>
              <a:rPr kumimoji="0" lang="en-US" sz="2000" b="0" i="0" u="none" strike="noStrike" cap="none" normalizeH="0" dirty="0" smtClean="0">
                <a:ln>
                  <a:noFill/>
                </a:ln>
                <a:solidFill>
                  <a:schemeClr val="bg1"/>
                </a:solidFill>
                <a:effectLst/>
              </a:rPr>
              <a:t> </a:t>
            </a:r>
            <a:r>
              <a:rPr kumimoji="0" lang="en-US" sz="2000" b="0" i="0" u="none" strike="noStrike" cap="none" normalizeH="0" dirty="0" err="1" smtClean="0">
                <a:ln>
                  <a:noFill/>
                </a:ln>
                <a:solidFill>
                  <a:schemeClr val="bg1"/>
                </a:solidFill>
                <a:effectLst/>
              </a:rPr>
              <a:t>Bimbingan</a:t>
            </a:r>
            <a:endParaRPr kumimoji="0" lang="en-US" sz="2000" b="0" i="0" u="none" strike="noStrike" cap="none" normalizeH="0" dirty="0" smtClean="0">
              <a:ln>
                <a:noFill/>
              </a:ln>
              <a:solidFill>
                <a:schemeClr val="bg1"/>
              </a:solidFill>
              <a:effectLst/>
            </a:endParaRPr>
          </a:p>
          <a:p>
            <a:pPr marL="0" marR="0" indent="0" algn="l" defTabSz="914400" rtl="0" eaLnBrk="0" fontAlgn="base" latinLnBrk="0" hangingPunct="0">
              <a:lnSpc>
                <a:spcPct val="100000"/>
              </a:lnSpc>
              <a:spcBef>
                <a:spcPct val="0"/>
              </a:spcBef>
              <a:spcAft>
                <a:spcPct val="0"/>
              </a:spcAft>
              <a:buClrTx/>
              <a:buSzTx/>
              <a:buFontTx/>
              <a:buNone/>
              <a:tabLst/>
            </a:pPr>
            <a:endParaRPr lang="en-US" sz="2000" baseline="0" dirty="0">
              <a:solidFill>
                <a:schemeClr val="bg1"/>
              </a:solidFill>
            </a:endParaRPr>
          </a:p>
          <a:p>
            <a:pPr marL="447675" marR="0" indent="-447675" algn="l" defTabSz="914400" rtl="0" eaLnBrk="0" fontAlgn="base" latinLnBrk="0" hangingPunct="0">
              <a:lnSpc>
                <a:spcPct val="100000"/>
              </a:lnSpc>
              <a:spcBef>
                <a:spcPct val="0"/>
              </a:spcBef>
              <a:spcAft>
                <a:spcPct val="0"/>
              </a:spcAft>
              <a:buClrTx/>
              <a:buSzTx/>
              <a:buFontTx/>
              <a:buAutoNum type="arabicPeriod"/>
              <a:tabLst>
                <a:tab pos="447675" algn="l"/>
              </a:tabLst>
            </a:pPr>
            <a:r>
              <a:rPr lang="en-US" sz="2000" dirty="0" err="1" smtClean="0">
                <a:solidFill>
                  <a:schemeClr val="bg1"/>
                </a:solidFill>
              </a:rPr>
              <a:t>Pembimbing</a:t>
            </a:r>
            <a:r>
              <a:rPr lang="en-US" sz="2000" dirty="0" smtClean="0">
                <a:solidFill>
                  <a:schemeClr val="bg1"/>
                </a:solidFill>
              </a:rPr>
              <a:t> </a:t>
            </a:r>
            <a:r>
              <a:rPr lang="en-US" sz="2000" dirty="0" err="1" smtClean="0">
                <a:solidFill>
                  <a:schemeClr val="bg1"/>
                </a:solidFill>
              </a:rPr>
              <a:t>Utama</a:t>
            </a:r>
            <a:endParaRPr lang="en-US" sz="2000" dirty="0" smtClean="0">
              <a:solidFill>
                <a:schemeClr val="bg1"/>
              </a:solidFill>
            </a:endParaRPr>
          </a:p>
          <a:p>
            <a:pPr marR="0" algn="l" defTabSz="914400" rtl="0" eaLnBrk="0" fontAlgn="base" latinLnBrk="0" hangingPunct="0">
              <a:lnSpc>
                <a:spcPct val="100000"/>
              </a:lnSpc>
              <a:spcBef>
                <a:spcPct val="0"/>
              </a:spcBef>
              <a:spcAft>
                <a:spcPct val="0"/>
              </a:spcAft>
              <a:buClrTx/>
              <a:buSzTx/>
              <a:tabLst>
                <a:tab pos="447675" algn="l"/>
                <a:tab pos="896938" algn="l"/>
                <a:tab pos="1344613" algn="l"/>
                <a:tab pos="1792288" algn="l"/>
                <a:tab pos="3324225" algn="l"/>
                <a:tab pos="3771900" algn="l"/>
              </a:tabLst>
            </a:pPr>
            <a:r>
              <a:rPr kumimoji="0" lang="en-US" sz="2000" b="0" i="0" u="none" strike="noStrike" cap="none" normalizeH="0" baseline="0" dirty="0">
                <a:ln>
                  <a:noFill/>
                </a:ln>
                <a:solidFill>
                  <a:schemeClr val="bg1"/>
                </a:solidFill>
                <a:effectLst/>
              </a:rPr>
              <a:t>	</a:t>
            </a:r>
            <a:r>
              <a:rPr lang="en-US" sz="2000" dirty="0" smtClean="0">
                <a:solidFill>
                  <a:schemeClr val="bg1"/>
                </a:solidFill>
              </a:rPr>
              <a:t>a.	</a:t>
            </a:r>
            <a:r>
              <a:rPr lang="en-US" sz="2000" dirty="0" err="1" smtClean="0">
                <a:solidFill>
                  <a:schemeClr val="bg1"/>
                </a:solidFill>
              </a:rPr>
              <a:t>Meluluskan</a:t>
            </a:r>
            <a:r>
              <a:rPr lang="en-US" sz="2000" dirty="0" smtClean="0">
                <a:solidFill>
                  <a:schemeClr val="bg1"/>
                </a:solidFill>
              </a:rPr>
              <a:t> S3	=	4 </a:t>
            </a:r>
            <a:r>
              <a:rPr lang="en-US" sz="2000" dirty="0" err="1" smtClean="0">
                <a:solidFill>
                  <a:schemeClr val="bg1"/>
                </a:solidFill>
              </a:rPr>
              <a:t>lulusan</a:t>
            </a:r>
            <a:endParaRPr lang="en-US" sz="2000" dirty="0" smtClean="0">
              <a:solidFill>
                <a:schemeClr val="bg1"/>
              </a:solidFill>
            </a:endParaRPr>
          </a:p>
          <a:p>
            <a:pPr marR="0" algn="l" defTabSz="914400" rtl="0" eaLnBrk="0" fontAlgn="base" latinLnBrk="0" hangingPunct="0">
              <a:lnSpc>
                <a:spcPct val="100000"/>
              </a:lnSpc>
              <a:spcBef>
                <a:spcPct val="0"/>
              </a:spcBef>
              <a:spcAft>
                <a:spcPct val="0"/>
              </a:spcAft>
              <a:buClrTx/>
              <a:buSzTx/>
              <a:tabLst>
                <a:tab pos="447675" algn="l"/>
                <a:tab pos="896938" algn="l"/>
                <a:tab pos="1344613" algn="l"/>
                <a:tab pos="1792288" algn="l"/>
                <a:tab pos="3324225" algn="l"/>
                <a:tab pos="3771900" algn="l"/>
              </a:tabLst>
            </a:pPr>
            <a:r>
              <a:rPr kumimoji="0" lang="en-US" sz="2000" b="0" i="0" u="none" strike="noStrike" cap="none" normalizeH="0" baseline="0" dirty="0">
                <a:ln>
                  <a:noFill/>
                </a:ln>
                <a:solidFill>
                  <a:schemeClr val="bg1"/>
                </a:solidFill>
                <a:effectLst/>
              </a:rPr>
              <a:t>	</a:t>
            </a:r>
            <a:r>
              <a:rPr kumimoji="0" lang="en-US" sz="2000" b="0" i="0" u="none" strike="noStrike" cap="none" normalizeH="0" baseline="0" dirty="0" smtClean="0">
                <a:ln>
                  <a:noFill/>
                </a:ln>
                <a:solidFill>
                  <a:schemeClr val="bg1"/>
                </a:solidFill>
                <a:effectLst/>
              </a:rPr>
              <a:t>b.	</a:t>
            </a:r>
            <a:r>
              <a:rPr kumimoji="0" lang="en-US" sz="2000" b="0" i="0" u="none" strike="noStrike" cap="none" normalizeH="0" baseline="0" dirty="0" err="1" smtClean="0">
                <a:ln>
                  <a:noFill/>
                </a:ln>
                <a:solidFill>
                  <a:schemeClr val="bg1"/>
                </a:solidFill>
                <a:effectLst/>
              </a:rPr>
              <a:t>Meluluskan</a:t>
            </a:r>
            <a:r>
              <a:rPr kumimoji="0" lang="en-US" sz="2000" b="0" i="0" u="none" strike="noStrike" cap="none" normalizeH="0" dirty="0" smtClean="0">
                <a:ln>
                  <a:noFill/>
                </a:ln>
                <a:solidFill>
                  <a:schemeClr val="bg1"/>
                </a:solidFill>
                <a:effectLst/>
              </a:rPr>
              <a:t> S2	=	6 </a:t>
            </a:r>
            <a:r>
              <a:rPr kumimoji="0" lang="en-US" sz="2000" b="0" i="0" u="none" strike="noStrike" cap="none" normalizeH="0" dirty="0" err="1" smtClean="0">
                <a:ln>
                  <a:noFill/>
                </a:ln>
                <a:solidFill>
                  <a:schemeClr val="bg1"/>
                </a:solidFill>
                <a:effectLst/>
              </a:rPr>
              <a:t>lulusan</a:t>
            </a:r>
            <a:endParaRPr kumimoji="0" lang="en-US" sz="2000" b="0" i="0" u="none" strike="noStrike" cap="none" normalizeH="0" dirty="0" smtClean="0">
              <a:ln>
                <a:noFill/>
              </a:ln>
              <a:solidFill>
                <a:schemeClr val="bg1"/>
              </a:solidFill>
              <a:effectLst/>
            </a:endParaRPr>
          </a:p>
          <a:p>
            <a:pPr marR="0" algn="l" defTabSz="914400" rtl="0" eaLnBrk="0" fontAlgn="base" latinLnBrk="0" hangingPunct="0">
              <a:lnSpc>
                <a:spcPct val="100000"/>
              </a:lnSpc>
              <a:spcBef>
                <a:spcPct val="0"/>
              </a:spcBef>
              <a:spcAft>
                <a:spcPct val="0"/>
              </a:spcAft>
              <a:buClrTx/>
              <a:buSzTx/>
              <a:tabLst>
                <a:tab pos="447675" algn="l"/>
                <a:tab pos="896938" algn="l"/>
                <a:tab pos="1344613" algn="l"/>
                <a:tab pos="1792288" algn="l"/>
                <a:tab pos="3324225" algn="l"/>
                <a:tab pos="3771900" algn="l"/>
              </a:tabLst>
            </a:pPr>
            <a:r>
              <a:rPr lang="en-US" sz="2000" baseline="0" dirty="0">
                <a:solidFill>
                  <a:schemeClr val="bg1"/>
                </a:solidFill>
              </a:rPr>
              <a:t>	</a:t>
            </a:r>
            <a:r>
              <a:rPr lang="en-US" sz="2000" baseline="0" dirty="0" smtClean="0">
                <a:solidFill>
                  <a:schemeClr val="bg1"/>
                </a:solidFill>
              </a:rPr>
              <a:t>c.	</a:t>
            </a:r>
            <a:r>
              <a:rPr lang="en-US" sz="2000" dirty="0" err="1" smtClean="0">
                <a:solidFill>
                  <a:schemeClr val="bg1"/>
                </a:solidFill>
              </a:rPr>
              <a:t>M</a:t>
            </a:r>
            <a:r>
              <a:rPr lang="en-US" sz="2000" baseline="0" dirty="0" err="1" smtClean="0">
                <a:solidFill>
                  <a:schemeClr val="bg1"/>
                </a:solidFill>
              </a:rPr>
              <a:t>eluluskan</a:t>
            </a:r>
            <a:r>
              <a:rPr lang="en-US" sz="2000" dirty="0" smtClean="0">
                <a:solidFill>
                  <a:schemeClr val="bg1"/>
                </a:solidFill>
              </a:rPr>
              <a:t> S1/DIV	=	8 </a:t>
            </a:r>
            <a:r>
              <a:rPr lang="en-US" sz="2000" dirty="0" err="1" smtClean="0">
                <a:solidFill>
                  <a:schemeClr val="bg1"/>
                </a:solidFill>
              </a:rPr>
              <a:t>lulusan</a:t>
            </a:r>
            <a:endParaRPr lang="en-US" sz="2000" dirty="0" smtClean="0">
              <a:solidFill>
                <a:schemeClr val="bg1"/>
              </a:solidFill>
            </a:endParaRPr>
          </a:p>
          <a:p>
            <a:pPr marR="0" algn="l" defTabSz="914400" rtl="0" eaLnBrk="0" fontAlgn="base" latinLnBrk="0" hangingPunct="0">
              <a:lnSpc>
                <a:spcPct val="100000"/>
              </a:lnSpc>
              <a:spcBef>
                <a:spcPct val="0"/>
              </a:spcBef>
              <a:spcAft>
                <a:spcPct val="0"/>
              </a:spcAft>
              <a:buClrTx/>
              <a:buSzTx/>
              <a:tabLst>
                <a:tab pos="447675" algn="l"/>
                <a:tab pos="896938" algn="l"/>
                <a:tab pos="1344613" algn="l"/>
                <a:tab pos="1792288" algn="l"/>
                <a:tab pos="3324225" algn="l"/>
                <a:tab pos="3771900" algn="l"/>
              </a:tabLst>
            </a:pPr>
            <a:r>
              <a:rPr kumimoji="0" lang="en-US" sz="2000" b="0" i="0" u="none" strike="noStrike" cap="none" normalizeH="0" baseline="0" dirty="0">
                <a:ln>
                  <a:noFill/>
                </a:ln>
                <a:solidFill>
                  <a:schemeClr val="bg1"/>
                </a:solidFill>
                <a:effectLst/>
              </a:rPr>
              <a:t>	</a:t>
            </a:r>
            <a:r>
              <a:rPr kumimoji="0" lang="en-US" sz="2000" b="0" i="0" u="none" strike="noStrike" cap="none" normalizeH="0" baseline="0" dirty="0" smtClean="0">
                <a:ln>
                  <a:noFill/>
                </a:ln>
                <a:solidFill>
                  <a:schemeClr val="bg1"/>
                </a:solidFill>
                <a:effectLst/>
              </a:rPr>
              <a:t>d.	</a:t>
            </a:r>
            <a:r>
              <a:rPr kumimoji="0" lang="en-US" sz="2000" b="0" i="0" u="none" strike="noStrike" cap="none" normalizeH="0" baseline="0" dirty="0" err="1" smtClean="0">
                <a:ln>
                  <a:noFill/>
                </a:ln>
                <a:solidFill>
                  <a:schemeClr val="bg1"/>
                </a:solidFill>
                <a:effectLst/>
              </a:rPr>
              <a:t>Meluluskan</a:t>
            </a:r>
            <a:r>
              <a:rPr kumimoji="0" lang="en-US" sz="2000" b="0" i="0" u="none" strike="noStrike" cap="none" normalizeH="0" baseline="0" dirty="0" smtClean="0">
                <a:ln>
                  <a:noFill/>
                </a:ln>
                <a:solidFill>
                  <a:schemeClr val="bg1"/>
                </a:solidFill>
                <a:effectLst/>
              </a:rPr>
              <a:t> DIII	=	10</a:t>
            </a:r>
            <a:r>
              <a:rPr kumimoji="0" lang="en-US" sz="2000" b="0" i="0" u="none" strike="noStrike" cap="none" normalizeH="0" dirty="0" smtClean="0">
                <a:ln>
                  <a:noFill/>
                </a:ln>
                <a:solidFill>
                  <a:schemeClr val="bg1"/>
                </a:solidFill>
                <a:effectLst/>
              </a:rPr>
              <a:t> </a:t>
            </a:r>
            <a:r>
              <a:rPr kumimoji="0" lang="en-US" sz="2000" b="0" i="0" u="none" strike="noStrike" cap="none" normalizeH="0" dirty="0" err="1" smtClean="0">
                <a:ln>
                  <a:noFill/>
                </a:ln>
                <a:solidFill>
                  <a:schemeClr val="bg1"/>
                </a:solidFill>
                <a:effectLst/>
              </a:rPr>
              <a:t>lulusan</a:t>
            </a:r>
            <a:endParaRPr kumimoji="0" lang="en-US" sz="2000" b="0" i="0" u="none" strike="noStrike" cap="none" normalizeH="0" dirty="0" smtClean="0">
              <a:ln>
                <a:noFill/>
              </a:ln>
              <a:solidFill>
                <a:schemeClr val="bg1"/>
              </a:solidFill>
              <a:effectLst/>
            </a:endParaRPr>
          </a:p>
          <a:p>
            <a:pPr marR="0" algn="l" defTabSz="914400" rtl="0" eaLnBrk="0" fontAlgn="base" latinLnBrk="0" hangingPunct="0">
              <a:lnSpc>
                <a:spcPct val="100000"/>
              </a:lnSpc>
              <a:spcBef>
                <a:spcPct val="0"/>
              </a:spcBef>
              <a:spcAft>
                <a:spcPct val="0"/>
              </a:spcAft>
              <a:buClrTx/>
              <a:buSzTx/>
              <a:tabLst>
                <a:tab pos="447675" algn="l"/>
                <a:tab pos="896938" algn="l"/>
                <a:tab pos="1344613" algn="l"/>
                <a:tab pos="1792288" algn="l"/>
                <a:tab pos="3324225" algn="l"/>
                <a:tab pos="3771900" algn="l"/>
              </a:tabLst>
            </a:pPr>
            <a:endParaRPr lang="en-US" sz="2000" baseline="0" dirty="0">
              <a:solidFill>
                <a:schemeClr val="bg1"/>
              </a:solidFill>
            </a:endParaRPr>
          </a:p>
          <a:p>
            <a:pPr marR="0" algn="l" defTabSz="914400" rtl="0" eaLnBrk="0" fontAlgn="base" latinLnBrk="0" hangingPunct="0">
              <a:lnSpc>
                <a:spcPct val="100000"/>
              </a:lnSpc>
              <a:spcBef>
                <a:spcPct val="0"/>
              </a:spcBef>
              <a:spcAft>
                <a:spcPct val="0"/>
              </a:spcAft>
              <a:buClrTx/>
              <a:buSzTx/>
              <a:tabLst>
                <a:tab pos="447675" algn="l"/>
                <a:tab pos="896938" algn="l"/>
                <a:tab pos="1344613" algn="l"/>
                <a:tab pos="1792288" algn="l"/>
                <a:tab pos="3324225" algn="l"/>
                <a:tab pos="3771900" algn="l"/>
              </a:tabLst>
            </a:pPr>
            <a:endParaRPr kumimoji="0" lang="en-US" sz="2000" b="0" i="0" u="none" strike="noStrike" cap="none" normalizeH="0" dirty="0" smtClean="0">
              <a:ln>
                <a:noFill/>
              </a:ln>
              <a:solidFill>
                <a:schemeClr val="bg1"/>
              </a:solidFill>
              <a:effectLst/>
            </a:endParaRPr>
          </a:p>
          <a:p>
            <a:pPr marL="342900" marR="0" indent="-342900" algn="l" defTabSz="914400" rtl="0" eaLnBrk="0" fontAlgn="base" latinLnBrk="0" hangingPunct="0">
              <a:lnSpc>
                <a:spcPct val="100000"/>
              </a:lnSpc>
              <a:spcBef>
                <a:spcPct val="0"/>
              </a:spcBef>
              <a:spcAft>
                <a:spcPct val="0"/>
              </a:spcAft>
              <a:buClrTx/>
              <a:buSzTx/>
              <a:buAutoNum type="arabicPeriod" startAt="2"/>
              <a:tabLst>
                <a:tab pos="447675" algn="l"/>
                <a:tab pos="896938" algn="l"/>
                <a:tab pos="1344613" algn="l"/>
                <a:tab pos="1792288" algn="l"/>
                <a:tab pos="3324225" algn="l"/>
                <a:tab pos="3771900" algn="l"/>
              </a:tabLst>
            </a:pPr>
            <a:r>
              <a:rPr lang="en-US" sz="2000" baseline="0" dirty="0" err="1" smtClean="0">
                <a:solidFill>
                  <a:schemeClr val="bg1"/>
                </a:solidFill>
              </a:rPr>
              <a:t>Pembimbing</a:t>
            </a:r>
            <a:r>
              <a:rPr lang="en-US" sz="2000" dirty="0" smtClean="0">
                <a:solidFill>
                  <a:schemeClr val="bg1"/>
                </a:solidFill>
              </a:rPr>
              <a:t> </a:t>
            </a:r>
            <a:r>
              <a:rPr lang="en-US" sz="2000" dirty="0" err="1" smtClean="0">
                <a:solidFill>
                  <a:schemeClr val="bg1"/>
                </a:solidFill>
              </a:rPr>
              <a:t>Pendamping</a:t>
            </a:r>
            <a:r>
              <a:rPr lang="en-US" sz="2000" dirty="0" smtClean="0">
                <a:solidFill>
                  <a:schemeClr val="bg1"/>
                </a:solidFill>
              </a:rPr>
              <a:t>/</a:t>
            </a:r>
            <a:r>
              <a:rPr lang="en-US" sz="2000" dirty="0" err="1" smtClean="0">
                <a:solidFill>
                  <a:schemeClr val="bg1"/>
                </a:solidFill>
              </a:rPr>
              <a:t>Pembantu</a:t>
            </a:r>
            <a:endParaRPr lang="en-US" sz="2000" dirty="0" smtClean="0">
              <a:solidFill>
                <a:schemeClr val="bg1"/>
              </a:solidFill>
            </a:endParaRPr>
          </a:p>
          <a:p>
            <a:pPr marR="0" algn="l" defTabSz="914400" rtl="0" eaLnBrk="0" fontAlgn="base" latinLnBrk="0" hangingPunct="0">
              <a:lnSpc>
                <a:spcPct val="100000"/>
              </a:lnSpc>
              <a:spcBef>
                <a:spcPct val="0"/>
              </a:spcBef>
              <a:spcAft>
                <a:spcPct val="0"/>
              </a:spcAft>
              <a:buClrTx/>
              <a:buSzTx/>
              <a:tabLst>
                <a:tab pos="447675" algn="l"/>
                <a:tab pos="896938" algn="l"/>
                <a:tab pos="1344613" algn="l"/>
                <a:tab pos="1792288" algn="l"/>
                <a:tab pos="3324225" algn="l"/>
                <a:tab pos="3771900" algn="l"/>
              </a:tabLst>
            </a:pPr>
            <a:r>
              <a:rPr kumimoji="0" lang="en-US" sz="2000" b="0" i="0" u="none" strike="noStrike" cap="none" normalizeH="0" baseline="0" dirty="0">
                <a:ln>
                  <a:noFill/>
                </a:ln>
                <a:solidFill>
                  <a:schemeClr val="bg1"/>
                </a:solidFill>
                <a:effectLst/>
              </a:rPr>
              <a:t>	</a:t>
            </a:r>
            <a:r>
              <a:rPr kumimoji="0" lang="en-US" sz="2000" b="0" i="0" u="none" strike="noStrike" cap="none" normalizeH="0" baseline="0" dirty="0" smtClean="0">
                <a:ln>
                  <a:noFill/>
                </a:ln>
                <a:solidFill>
                  <a:schemeClr val="bg1"/>
                </a:solidFill>
                <a:effectLst/>
              </a:rPr>
              <a:t>a.	</a:t>
            </a:r>
            <a:r>
              <a:rPr kumimoji="0" lang="en-US" sz="2000" b="0" i="0" u="none" strike="noStrike" cap="none" normalizeH="0" baseline="0" dirty="0" err="1" smtClean="0">
                <a:ln>
                  <a:noFill/>
                </a:ln>
                <a:solidFill>
                  <a:schemeClr val="bg1"/>
                </a:solidFill>
                <a:effectLst/>
              </a:rPr>
              <a:t>Meluluskan</a:t>
            </a:r>
            <a:r>
              <a:rPr kumimoji="0" lang="en-US" sz="2000" b="0" i="0" u="none" strike="noStrike" cap="none" normalizeH="0" baseline="0" dirty="0" smtClean="0">
                <a:ln>
                  <a:noFill/>
                </a:ln>
                <a:solidFill>
                  <a:schemeClr val="bg1"/>
                </a:solidFill>
                <a:effectLst/>
              </a:rPr>
              <a:t> S3	=	4 </a:t>
            </a:r>
            <a:r>
              <a:rPr kumimoji="0" lang="en-US" sz="2000" b="0" i="0" u="none" strike="noStrike" cap="none" normalizeH="0" baseline="0" dirty="0" err="1" smtClean="0">
                <a:ln>
                  <a:noFill/>
                </a:ln>
                <a:solidFill>
                  <a:schemeClr val="bg1"/>
                </a:solidFill>
                <a:effectLst/>
              </a:rPr>
              <a:t>lulusan</a:t>
            </a:r>
            <a:endParaRPr kumimoji="0" lang="en-US" sz="2000" b="0" i="0" u="none" strike="noStrike" cap="none" normalizeH="0" baseline="0" dirty="0" smtClean="0">
              <a:ln>
                <a:noFill/>
              </a:ln>
              <a:solidFill>
                <a:schemeClr val="bg1"/>
              </a:solidFill>
              <a:effectLst/>
            </a:endParaRPr>
          </a:p>
          <a:p>
            <a:pPr marR="0" algn="l" defTabSz="914400" rtl="0" eaLnBrk="0" fontAlgn="base" latinLnBrk="0" hangingPunct="0">
              <a:lnSpc>
                <a:spcPct val="100000"/>
              </a:lnSpc>
              <a:spcBef>
                <a:spcPct val="0"/>
              </a:spcBef>
              <a:spcAft>
                <a:spcPct val="0"/>
              </a:spcAft>
              <a:buClrTx/>
              <a:buSzTx/>
              <a:tabLst>
                <a:tab pos="447675" algn="l"/>
                <a:tab pos="896938" algn="l"/>
                <a:tab pos="1344613" algn="l"/>
                <a:tab pos="1792288" algn="l"/>
                <a:tab pos="3324225" algn="l"/>
                <a:tab pos="3771900" algn="l"/>
              </a:tabLst>
            </a:pPr>
            <a:r>
              <a:rPr lang="en-US" sz="2000" dirty="0">
                <a:solidFill>
                  <a:schemeClr val="bg1"/>
                </a:solidFill>
              </a:rPr>
              <a:t>	</a:t>
            </a:r>
            <a:r>
              <a:rPr lang="en-US" sz="2000" dirty="0" smtClean="0">
                <a:solidFill>
                  <a:schemeClr val="bg1"/>
                </a:solidFill>
              </a:rPr>
              <a:t>b.	</a:t>
            </a:r>
            <a:r>
              <a:rPr lang="en-US" sz="2000" dirty="0" err="1" smtClean="0">
                <a:solidFill>
                  <a:schemeClr val="bg1"/>
                </a:solidFill>
              </a:rPr>
              <a:t>Meluluskan</a:t>
            </a:r>
            <a:r>
              <a:rPr lang="en-US" sz="2000" dirty="0" smtClean="0">
                <a:solidFill>
                  <a:schemeClr val="bg1"/>
                </a:solidFill>
              </a:rPr>
              <a:t> S2	=	6 </a:t>
            </a:r>
            <a:r>
              <a:rPr lang="en-US" sz="2000" dirty="0" err="1" smtClean="0">
                <a:solidFill>
                  <a:schemeClr val="bg1"/>
                </a:solidFill>
              </a:rPr>
              <a:t>lulusan</a:t>
            </a:r>
            <a:endParaRPr lang="en-US" sz="2000" dirty="0" smtClean="0">
              <a:solidFill>
                <a:schemeClr val="bg1"/>
              </a:solidFill>
            </a:endParaRPr>
          </a:p>
          <a:p>
            <a:pPr marR="0" algn="l" defTabSz="914400" rtl="0" eaLnBrk="0" fontAlgn="base" latinLnBrk="0" hangingPunct="0">
              <a:lnSpc>
                <a:spcPct val="100000"/>
              </a:lnSpc>
              <a:spcBef>
                <a:spcPct val="0"/>
              </a:spcBef>
              <a:spcAft>
                <a:spcPct val="0"/>
              </a:spcAft>
              <a:buClrTx/>
              <a:buSzTx/>
              <a:tabLst>
                <a:tab pos="447675" algn="l"/>
                <a:tab pos="896938" algn="l"/>
                <a:tab pos="1344613" algn="l"/>
                <a:tab pos="1792288" algn="l"/>
                <a:tab pos="3324225" algn="l"/>
                <a:tab pos="3771900" algn="l"/>
              </a:tabLst>
            </a:pPr>
            <a:r>
              <a:rPr kumimoji="0" lang="en-US" sz="2000" b="0" i="0" u="none" strike="noStrike" cap="none" normalizeH="0" baseline="0" dirty="0">
                <a:ln>
                  <a:noFill/>
                </a:ln>
                <a:solidFill>
                  <a:schemeClr val="bg1"/>
                </a:solidFill>
                <a:effectLst/>
              </a:rPr>
              <a:t>	</a:t>
            </a:r>
            <a:r>
              <a:rPr kumimoji="0" lang="en-US" sz="2000" b="0" i="0" u="none" strike="noStrike" cap="none" normalizeH="0" baseline="0" dirty="0" smtClean="0">
                <a:ln>
                  <a:noFill/>
                </a:ln>
                <a:solidFill>
                  <a:schemeClr val="bg1"/>
                </a:solidFill>
                <a:effectLst/>
              </a:rPr>
              <a:t>c.	</a:t>
            </a:r>
            <a:r>
              <a:rPr kumimoji="0" lang="en-US" sz="2000" b="0" i="0" u="none" strike="noStrike" cap="none" normalizeH="0" baseline="0" dirty="0" err="1" smtClean="0">
                <a:ln>
                  <a:noFill/>
                </a:ln>
                <a:solidFill>
                  <a:schemeClr val="bg1"/>
                </a:solidFill>
                <a:effectLst/>
              </a:rPr>
              <a:t>Meluluskan</a:t>
            </a:r>
            <a:r>
              <a:rPr kumimoji="0" lang="en-US" sz="2000" b="0" i="0" u="none" strike="noStrike" cap="none" normalizeH="0" dirty="0" smtClean="0">
                <a:ln>
                  <a:noFill/>
                </a:ln>
                <a:solidFill>
                  <a:schemeClr val="bg1"/>
                </a:solidFill>
                <a:effectLst/>
              </a:rPr>
              <a:t> S1/DIV	=	8 </a:t>
            </a:r>
            <a:r>
              <a:rPr kumimoji="0" lang="en-US" sz="2000" b="0" i="0" u="none" strike="noStrike" cap="none" normalizeH="0" dirty="0" err="1" smtClean="0">
                <a:ln>
                  <a:noFill/>
                </a:ln>
                <a:solidFill>
                  <a:schemeClr val="bg1"/>
                </a:solidFill>
                <a:effectLst/>
              </a:rPr>
              <a:t>lulusan</a:t>
            </a:r>
            <a:endParaRPr kumimoji="0" lang="en-US" sz="2000" b="0" i="0" u="none" strike="noStrike" cap="none" normalizeH="0" dirty="0" smtClean="0">
              <a:ln>
                <a:noFill/>
              </a:ln>
              <a:solidFill>
                <a:schemeClr val="bg1"/>
              </a:solidFill>
              <a:effectLst/>
            </a:endParaRPr>
          </a:p>
          <a:p>
            <a:pPr marR="0" algn="l" defTabSz="914400" rtl="0" eaLnBrk="0" fontAlgn="base" latinLnBrk="0" hangingPunct="0">
              <a:lnSpc>
                <a:spcPct val="100000"/>
              </a:lnSpc>
              <a:spcBef>
                <a:spcPct val="0"/>
              </a:spcBef>
              <a:spcAft>
                <a:spcPct val="0"/>
              </a:spcAft>
              <a:buClrTx/>
              <a:buSzTx/>
              <a:tabLst>
                <a:tab pos="447675" algn="l"/>
                <a:tab pos="896938" algn="l"/>
                <a:tab pos="1344613" algn="l"/>
                <a:tab pos="1792288" algn="l"/>
                <a:tab pos="3324225" algn="l"/>
                <a:tab pos="3771900" algn="l"/>
              </a:tabLst>
            </a:pPr>
            <a:r>
              <a:rPr lang="en-US" sz="2000" baseline="0" dirty="0">
                <a:solidFill>
                  <a:schemeClr val="bg1"/>
                </a:solidFill>
              </a:rPr>
              <a:t>	</a:t>
            </a:r>
            <a:r>
              <a:rPr lang="en-US" sz="2000" baseline="0" dirty="0" smtClean="0">
                <a:solidFill>
                  <a:schemeClr val="bg1"/>
                </a:solidFill>
              </a:rPr>
              <a:t>d.	</a:t>
            </a:r>
            <a:r>
              <a:rPr lang="en-US" sz="2000" baseline="0" dirty="0" err="1" smtClean="0">
                <a:solidFill>
                  <a:schemeClr val="bg1"/>
                </a:solidFill>
              </a:rPr>
              <a:t>Meluluskan</a:t>
            </a:r>
            <a:r>
              <a:rPr lang="en-US" sz="2000" dirty="0" smtClean="0">
                <a:solidFill>
                  <a:schemeClr val="bg1"/>
                </a:solidFill>
              </a:rPr>
              <a:t> DIII	=	10 </a:t>
            </a:r>
            <a:r>
              <a:rPr lang="en-US" sz="2000" dirty="0" err="1" smtClean="0">
                <a:solidFill>
                  <a:schemeClr val="bg1"/>
                </a:solidFill>
              </a:rPr>
              <a:t>lulusan</a:t>
            </a:r>
            <a:endParaRPr kumimoji="0" lang="en-US" sz="2000" b="0" i="0" u="none" strike="noStrike" cap="none" normalizeH="0" baseline="0" dirty="0">
              <a:ln>
                <a:noFill/>
              </a:ln>
              <a:solidFill>
                <a:schemeClr val="bg1"/>
              </a:solidFill>
              <a:effectLst/>
            </a:endParaRPr>
          </a:p>
        </p:txBody>
      </p:sp>
    </p:spTree>
    <p:extLst>
      <p:ext uri="{BB962C8B-B14F-4D97-AF65-F5344CB8AC3E}">
        <p14:creationId xmlns:p14="http://schemas.microsoft.com/office/powerpoint/2010/main" val="2173794511"/>
      </p:ext>
    </p:extLst>
  </p:cSld>
  <p:clrMapOvr>
    <a:masterClrMapping/>
  </p:clrMapOvr>
  <p:timing>
    <p:tnLst>
      <p:par>
        <p:cTn xmlns:p14="http://schemas.microsoft.com/office/powerpoint/2010/mai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2" name="Text Box 4"/>
          <p:cNvSpPr txBox="1">
            <a:spLocks noChangeArrowheads="1"/>
          </p:cNvSpPr>
          <p:nvPr/>
        </p:nvSpPr>
        <p:spPr bwMode="auto">
          <a:xfrm>
            <a:off x="203200" y="228601"/>
            <a:ext cx="116840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a:tabLst>
                <a:tab pos="350838" algn="l"/>
              </a:tabLst>
              <a:defRPr>
                <a:solidFill>
                  <a:schemeClr val="tx1"/>
                </a:solidFill>
                <a:latin typeface="Arial" charset="0"/>
                <a:ea typeface="ＭＳ Ｐゴシック" charset="0"/>
              </a:defRPr>
            </a:lvl1pPr>
            <a:lvl2pPr>
              <a:tabLst>
                <a:tab pos="350838" algn="l"/>
              </a:tabLst>
              <a:defRPr>
                <a:solidFill>
                  <a:schemeClr val="tx1"/>
                </a:solidFill>
                <a:latin typeface="Arial" charset="0"/>
                <a:ea typeface="ＭＳ Ｐゴシック" charset="0"/>
              </a:defRPr>
            </a:lvl2pPr>
            <a:lvl3pPr>
              <a:tabLst>
                <a:tab pos="350838" algn="l"/>
              </a:tabLst>
              <a:defRPr>
                <a:solidFill>
                  <a:schemeClr val="tx1"/>
                </a:solidFill>
                <a:latin typeface="Arial" charset="0"/>
                <a:ea typeface="ＭＳ Ｐゴシック" charset="0"/>
              </a:defRPr>
            </a:lvl3pPr>
            <a:lvl4pPr>
              <a:tabLst>
                <a:tab pos="350838" algn="l"/>
              </a:tabLst>
              <a:defRPr>
                <a:solidFill>
                  <a:schemeClr val="tx1"/>
                </a:solidFill>
                <a:latin typeface="Arial" charset="0"/>
                <a:ea typeface="ＭＳ Ｐゴシック" charset="0"/>
              </a:defRPr>
            </a:lvl4pPr>
            <a:lvl5pPr>
              <a:tabLst>
                <a:tab pos="350838" algn="l"/>
              </a:tabLst>
              <a:defRPr>
                <a:solidFill>
                  <a:schemeClr val="tx1"/>
                </a:solidFill>
                <a:latin typeface="Arial" charset="0"/>
                <a:ea typeface="ＭＳ Ｐゴシック" charset="0"/>
              </a:defRPr>
            </a:lvl5pPr>
            <a:lvl6pPr fontAlgn="base">
              <a:spcBef>
                <a:spcPct val="0"/>
              </a:spcBef>
              <a:spcAft>
                <a:spcPct val="0"/>
              </a:spcAft>
              <a:tabLst>
                <a:tab pos="350838" algn="l"/>
              </a:tabLst>
              <a:defRPr>
                <a:solidFill>
                  <a:schemeClr val="tx1"/>
                </a:solidFill>
                <a:latin typeface="Arial" charset="0"/>
                <a:ea typeface="ＭＳ Ｐゴシック" charset="0"/>
              </a:defRPr>
            </a:lvl6pPr>
            <a:lvl7pPr fontAlgn="base">
              <a:spcBef>
                <a:spcPct val="0"/>
              </a:spcBef>
              <a:spcAft>
                <a:spcPct val="0"/>
              </a:spcAft>
              <a:tabLst>
                <a:tab pos="350838" algn="l"/>
              </a:tabLst>
              <a:defRPr>
                <a:solidFill>
                  <a:schemeClr val="tx1"/>
                </a:solidFill>
                <a:latin typeface="Arial" charset="0"/>
                <a:ea typeface="ＭＳ Ｐゴシック" charset="0"/>
              </a:defRPr>
            </a:lvl7pPr>
            <a:lvl8pPr fontAlgn="base">
              <a:spcBef>
                <a:spcPct val="0"/>
              </a:spcBef>
              <a:spcAft>
                <a:spcPct val="0"/>
              </a:spcAft>
              <a:tabLst>
                <a:tab pos="350838" algn="l"/>
              </a:tabLst>
              <a:defRPr>
                <a:solidFill>
                  <a:schemeClr val="tx1"/>
                </a:solidFill>
                <a:latin typeface="Arial" charset="0"/>
                <a:ea typeface="ＭＳ Ｐゴシック" charset="0"/>
              </a:defRPr>
            </a:lvl8pPr>
            <a:lvl9pPr fontAlgn="base">
              <a:spcBef>
                <a:spcPct val="0"/>
              </a:spcBef>
              <a:spcAft>
                <a:spcPct val="0"/>
              </a:spcAft>
              <a:tabLst>
                <a:tab pos="350838" algn="l"/>
              </a:tabLst>
              <a:defRPr>
                <a:solidFill>
                  <a:schemeClr val="tx1"/>
                </a:solidFill>
                <a:latin typeface="Arial" charset="0"/>
                <a:ea typeface="ＭＳ Ｐゴシック" charset="0"/>
              </a:defRPr>
            </a:lvl9pPr>
          </a:lstStyle>
          <a:p>
            <a:pPr eaLnBrk="1" hangingPunct="1">
              <a:spcBef>
                <a:spcPct val="50000"/>
              </a:spcBef>
            </a:pPr>
            <a:r>
              <a:rPr lang="en-US" b="1"/>
              <a:t>5.	Bertugas Sebagai Penguji pada Ujian Akhir</a:t>
            </a:r>
          </a:p>
        </p:txBody>
      </p:sp>
      <p:sp>
        <p:nvSpPr>
          <p:cNvPr id="7173" name="Rectangle 5"/>
          <p:cNvSpPr>
            <a:spLocks noChangeArrowheads="1"/>
          </p:cNvSpPr>
          <p:nvPr/>
        </p:nvSpPr>
        <p:spPr bwMode="auto">
          <a:xfrm>
            <a:off x="406400" y="685800"/>
            <a:ext cx="5486400" cy="2286000"/>
          </a:xfrm>
          <a:prstGeom prst="rect">
            <a:avLst/>
          </a:prstGeom>
          <a:gradFill rotWithShape="1">
            <a:gsLst>
              <a:gs pos="0">
                <a:srgbClr val="000000"/>
              </a:gs>
              <a:gs pos="20000">
                <a:srgbClr val="000040"/>
              </a:gs>
              <a:gs pos="50000">
                <a:srgbClr val="400040"/>
              </a:gs>
              <a:gs pos="75000">
                <a:srgbClr val="8F0040"/>
              </a:gs>
              <a:gs pos="89999">
                <a:srgbClr val="F27300"/>
              </a:gs>
              <a:gs pos="100000">
                <a:srgbClr val="FFBF00"/>
              </a:gs>
            </a:gsLst>
            <a:lin ang="5400000" scaled="1"/>
          </a:gra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7174" name="Text Box 6"/>
          <p:cNvSpPr txBox="1">
            <a:spLocks noChangeArrowheads="1"/>
          </p:cNvSpPr>
          <p:nvPr/>
        </p:nvSpPr>
        <p:spPr bwMode="auto">
          <a:xfrm>
            <a:off x="508000" y="838200"/>
            <a:ext cx="5181600" cy="144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marL="350838" indent="-350838">
              <a:defRPr>
                <a:solidFill>
                  <a:schemeClr val="tx1"/>
                </a:solidFill>
                <a:latin typeface="Arial" charset="0"/>
                <a:ea typeface="ＭＳ Ｐゴシック" charset="0"/>
              </a:defRPr>
            </a:lvl1pPr>
            <a:lvl2pPr marL="808038" indent="-342900">
              <a:defRPr>
                <a:solidFill>
                  <a:schemeClr val="tx1"/>
                </a:solidFill>
                <a:latin typeface="Arial" charset="0"/>
                <a:ea typeface="ＭＳ Ｐゴシック" charset="0"/>
              </a:defRPr>
            </a:lvl2pPr>
            <a:lvl3pPr marL="1257300" indent="-342900">
              <a:defRPr>
                <a:solidFill>
                  <a:schemeClr val="tx1"/>
                </a:solidFill>
                <a:latin typeface="Arial" charset="0"/>
                <a:ea typeface="ＭＳ Ｐゴシック" charset="0"/>
              </a:defRPr>
            </a:lvl3pPr>
            <a:lvl4pPr marL="1714500" indent="-342900">
              <a:defRPr>
                <a:solidFill>
                  <a:schemeClr val="tx1"/>
                </a:solidFill>
                <a:latin typeface="Arial" charset="0"/>
                <a:ea typeface="ＭＳ Ｐゴシック" charset="0"/>
              </a:defRPr>
            </a:lvl4pPr>
            <a:lvl5pPr marL="2171700" indent="-342900">
              <a:defRPr>
                <a:solidFill>
                  <a:schemeClr val="tx1"/>
                </a:solidFill>
                <a:latin typeface="Arial" charset="0"/>
                <a:ea typeface="ＭＳ Ｐゴシック" charset="0"/>
              </a:defRPr>
            </a:lvl5pPr>
            <a:lvl6pPr marL="2628900" indent="-342900" fontAlgn="base">
              <a:spcBef>
                <a:spcPct val="0"/>
              </a:spcBef>
              <a:spcAft>
                <a:spcPct val="0"/>
              </a:spcAft>
              <a:defRPr>
                <a:solidFill>
                  <a:schemeClr val="tx1"/>
                </a:solidFill>
                <a:latin typeface="Arial" charset="0"/>
                <a:ea typeface="ＭＳ Ｐゴシック" charset="0"/>
              </a:defRPr>
            </a:lvl6pPr>
            <a:lvl7pPr marL="3086100" indent="-342900" fontAlgn="base">
              <a:spcBef>
                <a:spcPct val="0"/>
              </a:spcBef>
              <a:spcAft>
                <a:spcPct val="0"/>
              </a:spcAft>
              <a:defRPr>
                <a:solidFill>
                  <a:schemeClr val="tx1"/>
                </a:solidFill>
                <a:latin typeface="Arial" charset="0"/>
                <a:ea typeface="ＭＳ Ｐゴシック" charset="0"/>
              </a:defRPr>
            </a:lvl7pPr>
            <a:lvl8pPr marL="3543300" indent="-342900" fontAlgn="base">
              <a:spcBef>
                <a:spcPct val="0"/>
              </a:spcBef>
              <a:spcAft>
                <a:spcPct val="0"/>
              </a:spcAft>
              <a:defRPr>
                <a:solidFill>
                  <a:schemeClr val="tx1"/>
                </a:solidFill>
                <a:latin typeface="Arial" charset="0"/>
                <a:ea typeface="ＭＳ Ｐゴシック" charset="0"/>
              </a:defRPr>
            </a:lvl8pPr>
            <a:lvl9pPr marL="4000500" indent="-342900" fontAlgn="base">
              <a:spcBef>
                <a:spcPct val="0"/>
              </a:spcBef>
              <a:spcAft>
                <a:spcPct val="0"/>
              </a:spcAft>
              <a:defRPr>
                <a:solidFill>
                  <a:schemeClr val="tx1"/>
                </a:solidFill>
                <a:latin typeface="Arial" charset="0"/>
                <a:ea typeface="ＭＳ Ｐゴシック" charset="0"/>
              </a:defRPr>
            </a:lvl9pPr>
          </a:lstStyle>
          <a:p>
            <a:pPr algn="just" eaLnBrk="1" hangingPunct="1">
              <a:spcBef>
                <a:spcPct val="50000"/>
              </a:spcBef>
              <a:buFontTx/>
              <a:buAutoNum type="alphaLcPeriod"/>
            </a:pPr>
            <a:r>
              <a:rPr lang="en-US" sz="1600" dirty="0" err="1">
                <a:solidFill>
                  <a:srgbClr val="FFFFFF"/>
                </a:solidFill>
              </a:rPr>
              <a:t>Sebagai</a:t>
            </a:r>
            <a:r>
              <a:rPr lang="en-US" sz="1600" dirty="0">
                <a:solidFill>
                  <a:srgbClr val="FFFFFF"/>
                </a:solidFill>
              </a:rPr>
              <a:t> </a:t>
            </a:r>
            <a:r>
              <a:rPr lang="en-US" sz="1600" dirty="0" err="1" smtClean="0">
                <a:solidFill>
                  <a:srgbClr val="FFFFFF"/>
                </a:solidFill>
              </a:rPr>
              <a:t>Ketua</a:t>
            </a:r>
            <a:r>
              <a:rPr lang="en-US" sz="1600" dirty="0" smtClean="0">
                <a:solidFill>
                  <a:srgbClr val="FFFFFF"/>
                </a:solidFill>
              </a:rPr>
              <a:t> </a:t>
            </a:r>
            <a:r>
              <a:rPr lang="en-US" sz="1600" dirty="0" err="1" smtClean="0">
                <a:solidFill>
                  <a:srgbClr val="FFFFFF"/>
                </a:solidFill>
              </a:rPr>
              <a:t>Penguji</a:t>
            </a:r>
            <a:r>
              <a:rPr lang="en-US" sz="1600" dirty="0" smtClean="0">
                <a:solidFill>
                  <a:srgbClr val="FFFFFF"/>
                </a:solidFill>
              </a:rPr>
              <a:t> </a:t>
            </a:r>
            <a:r>
              <a:rPr lang="en-US" sz="1600" dirty="0" err="1">
                <a:solidFill>
                  <a:srgbClr val="FFFFFF"/>
                </a:solidFill>
              </a:rPr>
              <a:t>pada</a:t>
            </a:r>
            <a:r>
              <a:rPr lang="en-US" sz="1600" dirty="0">
                <a:solidFill>
                  <a:srgbClr val="FFFFFF"/>
                </a:solidFill>
              </a:rPr>
              <a:t> </a:t>
            </a:r>
            <a:r>
              <a:rPr lang="en-US" sz="1600" dirty="0" err="1">
                <a:solidFill>
                  <a:srgbClr val="FFFFFF"/>
                </a:solidFill>
              </a:rPr>
              <a:t>ujian</a:t>
            </a:r>
            <a:r>
              <a:rPr lang="en-US" sz="1600" dirty="0">
                <a:solidFill>
                  <a:srgbClr val="FFFFFF"/>
                </a:solidFill>
              </a:rPr>
              <a:t> </a:t>
            </a:r>
            <a:r>
              <a:rPr lang="en-US" sz="1600" dirty="0" err="1">
                <a:solidFill>
                  <a:srgbClr val="FFFFFF"/>
                </a:solidFill>
              </a:rPr>
              <a:t>akhir</a:t>
            </a:r>
            <a:r>
              <a:rPr lang="en-US" sz="1600" dirty="0">
                <a:solidFill>
                  <a:srgbClr val="FFFFFF"/>
                </a:solidFill>
              </a:rPr>
              <a:t> </a:t>
            </a:r>
            <a:r>
              <a:rPr lang="en-US" sz="1600" dirty="0" smtClean="0">
                <a:solidFill>
                  <a:srgbClr val="FFFFFF"/>
                </a:solidFill>
              </a:rPr>
              <a:t> </a:t>
            </a:r>
            <a:r>
              <a:rPr lang="en-US" sz="1600" dirty="0" err="1">
                <a:solidFill>
                  <a:srgbClr val="FFFFFF"/>
                </a:solidFill>
              </a:rPr>
              <a:t>mhs</a:t>
            </a:r>
            <a:r>
              <a:rPr lang="en-US" sz="1600" dirty="0">
                <a:solidFill>
                  <a:srgbClr val="FFFFFF"/>
                </a:solidFill>
              </a:rPr>
              <a:t> </a:t>
            </a:r>
            <a:r>
              <a:rPr lang="en-US" sz="1600" dirty="0" err="1">
                <a:solidFill>
                  <a:srgbClr val="FFFFFF"/>
                </a:solidFill>
              </a:rPr>
              <a:t>prog</a:t>
            </a:r>
            <a:r>
              <a:rPr lang="en-US" sz="1600" dirty="0">
                <a:solidFill>
                  <a:srgbClr val="FFFFFF"/>
                </a:solidFill>
              </a:rPr>
              <a:t>. </a:t>
            </a:r>
            <a:r>
              <a:rPr lang="en-US" sz="1600" dirty="0" smtClean="0">
                <a:solidFill>
                  <a:srgbClr val="FFFFFF"/>
                </a:solidFill>
              </a:rPr>
              <a:t>Magister </a:t>
            </a:r>
            <a:r>
              <a:rPr lang="en-US" sz="1600" dirty="0">
                <a:solidFill>
                  <a:srgbClr val="FFFFFF"/>
                </a:solidFill>
              </a:rPr>
              <a:t>(</a:t>
            </a:r>
            <a:r>
              <a:rPr lang="en-US" sz="1600" dirty="0" smtClean="0">
                <a:solidFill>
                  <a:srgbClr val="FFFFFF"/>
                </a:solidFill>
              </a:rPr>
              <a:t>S2) </a:t>
            </a:r>
            <a:r>
              <a:rPr lang="en-US" sz="1600" dirty="0">
                <a:solidFill>
                  <a:srgbClr val="FFFFFF"/>
                </a:solidFill>
              </a:rPr>
              <a:t>semester </a:t>
            </a:r>
            <a:r>
              <a:rPr lang="en-US" sz="1600" dirty="0" err="1">
                <a:solidFill>
                  <a:srgbClr val="FFFFFF"/>
                </a:solidFill>
              </a:rPr>
              <a:t>genap</a:t>
            </a:r>
            <a:r>
              <a:rPr lang="en-US" sz="1600" dirty="0">
                <a:solidFill>
                  <a:srgbClr val="FFFFFF"/>
                </a:solidFill>
              </a:rPr>
              <a:t> </a:t>
            </a:r>
            <a:r>
              <a:rPr lang="en-US" sz="1600" dirty="0" err="1">
                <a:solidFill>
                  <a:srgbClr val="FFFFFF"/>
                </a:solidFill>
              </a:rPr>
              <a:t>a.n</a:t>
            </a:r>
            <a:r>
              <a:rPr lang="en-US" sz="1600" dirty="0">
                <a:solidFill>
                  <a:srgbClr val="FFFFFF"/>
                </a:solidFill>
              </a:rPr>
              <a:t>. </a:t>
            </a:r>
            <a:r>
              <a:rPr lang="en-US" sz="1600" dirty="0" err="1">
                <a:solidFill>
                  <a:srgbClr val="FFFFFF"/>
                </a:solidFill>
              </a:rPr>
              <a:t>Ega</a:t>
            </a:r>
            <a:r>
              <a:rPr lang="en-US" sz="1600" dirty="0">
                <a:solidFill>
                  <a:srgbClr val="FFFFFF"/>
                </a:solidFill>
              </a:rPr>
              <a:t>, Salsa, Nita</a:t>
            </a:r>
          </a:p>
          <a:p>
            <a:pPr algn="just" eaLnBrk="1" hangingPunct="1">
              <a:spcBef>
                <a:spcPct val="50000"/>
              </a:spcBef>
              <a:buFontTx/>
              <a:buAutoNum type="alphaLcPeriod"/>
            </a:pPr>
            <a:r>
              <a:rPr lang="en-US" sz="1600" dirty="0" err="1">
                <a:solidFill>
                  <a:srgbClr val="FFFFFF"/>
                </a:solidFill>
              </a:rPr>
              <a:t>Sebagai</a:t>
            </a:r>
            <a:r>
              <a:rPr lang="en-US" sz="1600" dirty="0">
                <a:solidFill>
                  <a:srgbClr val="FFFFFF"/>
                </a:solidFill>
              </a:rPr>
              <a:t> </a:t>
            </a:r>
            <a:r>
              <a:rPr lang="en-US" sz="1600" dirty="0" err="1">
                <a:solidFill>
                  <a:srgbClr val="FFFFFF"/>
                </a:solidFill>
              </a:rPr>
              <a:t>penguji</a:t>
            </a:r>
            <a:r>
              <a:rPr lang="en-US" sz="1600" dirty="0">
                <a:solidFill>
                  <a:srgbClr val="FFFFFF"/>
                </a:solidFill>
              </a:rPr>
              <a:t> </a:t>
            </a:r>
            <a:r>
              <a:rPr lang="en-US" sz="1600" dirty="0" err="1">
                <a:solidFill>
                  <a:srgbClr val="FFFFFF"/>
                </a:solidFill>
              </a:rPr>
              <a:t>anggota</a:t>
            </a:r>
            <a:r>
              <a:rPr lang="en-US" sz="1600" dirty="0">
                <a:solidFill>
                  <a:srgbClr val="FFFFFF"/>
                </a:solidFill>
              </a:rPr>
              <a:t>/</a:t>
            </a:r>
            <a:r>
              <a:rPr lang="en-US" sz="1600" dirty="0" err="1">
                <a:solidFill>
                  <a:srgbClr val="FFFFFF"/>
                </a:solidFill>
              </a:rPr>
              <a:t>Sekretaris</a:t>
            </a:r>
            <a:r>
              <a:rPr lang="en-US" sz="1600" dirty="0">
                <a:solidFill>
                  <a:srgbClr val="FFFFFF"/>
                </a:solidFill>
              </a:rPr>
              <a:t> </a:t>
            </a:r>
            <a:r>
              <a:rPr lang="en-US" sz="1600" dirty="0" err="1">
                <a:solidFill>
                  <a:srgbClr val="FFFFFF"/>
                </a:solidFill>
              </a:rPr>
              <a:t>pada</a:t>
            </a:r>
            <a:r>
              <a:rPr lang="en-US" sz="1600" dirty="0">
                <a:solidFill>
                  <a:srgbClr val="FFFFFF"/>
                </a:solidFill>
              </a:rPr>
              <a:t> </a:t>
            </a:r>
            <a:r>
              <a:rPr lang="en-US" sz="1600" dirty="0" err="1">
                <a:solidFill>
                  <a:srgbClr val="FFFFFF"/>
                </a:solidFill>
              </a:rPr>
              <a:t>ujian</a:t>
            </a:r>
            <a:r>
              <a:rPr lang="en-US" sz="1600" dirty="0">
                <a:solidFill>
                  <a:srgbClr val="FFFFFF"/>
                </a:solidFill>
              </a:rPr>
              <a:t> </a:t>
            </a:r>
            <a:r>
              <a:rPr lang="en-US" sz="1600" dirty="0" err="1">
                <a:solidFill>
                  <a:srgbClr val="FFFFFF"/>
                </a:solidFill>
              </a:rPr>
              <a:t>skripsi</a:t>
            </a:r>
            <a:r>
              <a:rPr lang="en-US" sz="1600" dirty="0">
                <a:solidFill>
                  <a:srgbClr val="FFFFFF"/>
                </a:solidFill>
              </a:rPr>
              <a:t> (S1) </a:t>
            </a:r>
            <a:r>
              <a:rPr lang="en-US" sz="1600" dirty="0" err="1">
                <a:solidFill>
                  <a:srgbClr val="FFFFFF"/>
                </a:solidFill>
              </a:rPr>
              <a:t>mhs</a:t>
            </a:r>
            <a:r>
              <a:rPr lang="en-US" sz="1600" dirty="0">
                <a:solidFill>
                  <a:srgbClr val="FFFFFF"/>
                </a:solidFill>
              </a:rPr>
              <a:t> semester </a:t>
            </a:r>
            <a:r>
              <a:rPr lang="en-US" sz="1600" dirty="0" err="1">
                <a:solidFill>
                  <a:srgbClr val="FFFFFF"/>
                </a:solidFill>
              </a:rPr>
              <a:t>ganjil</a:t>
            </a:r>
            <a:r>
              <a:rPr lang="en-US" sz="1600" dirty="0">
                <a:solidFill>
                  <a:srgbClr val="FFFFFF"/>
                </a:solidFill>
              </a:rPr>
              <a:t>, </a:t>
            </a:r>
            <a:r>
              <a:rPr lang="en-US" sz="1600" dirty="0" err="1">
                <a:solidFill>
                  <a:srgbClr val="FFFFFF"/>
                </a:solidFill>
              </a:rPr>
              <a:t>a.n</a:t>
            </a:r>
            <a:r>
              <a:rPr lang="en-US" sz="1600" dirty="0">
                <a:solidFill>
                  <a:srgbClr val="FFFFFF"/>
                </a:solidFill>
              </a:rPr>
              <a:t>. </a:t>
            </a:r>
            <a:r>
              <a:rPr lang="en-US" sz="1600" dirty="0" err="1">
                <a:solidFill>
                  <a:srgbClr val="FFFFFF"/>
                </a:solidFill>
              </a:rPr>
              <a:t>Doni</a:t>
            </a:r>
            <a:r>
              <a:rPr lang="en-US" sz="1600" dirty="0">
                <a:solidFill>
                  <a:srgbClr val="FFFFFF"/>
                </a:solidFill>
              </a:rPr>
              <a:t>, </a:t>
            </a:r>
            <a:r>
              <a:rPr lang="en-US" sz="1600" dirty="0" err="1">
                <a:solidFill>
                  <a:srgbClr val="FFFFFF"/>
                </a:solidFill>
              </a:rPr>
              <a:t>Delfi</a:t>
            </a:r>
            <a:r>
              <a:rPr lang="en-US" sz="1600" dirty="0">
                <a:solidFill>
                  <a:srgbClr val="FFFFFF"/>
                </a:solidFill>
              </a:rPr>
              <a:t>, </a:t>
            </a:r>
            <a:r>
              <a:rPr lang="en-US" sz="1600" dirty="0" err="1">
                <a:solidFill>
                  <a:srgbClr val="FFFFFF"/>
                </a:solidFill>
              </a:rPr>
              <a:t>Yondra</a:t>
            </a:r>
            <a:endParaRPr lang="en-US" sz="1600" dirty="0">
              <a:solidFill>
                <a:srgbClr val="FFFFFF"/>
              </a:solidFill>
            </a:endParaRPr>
          </a:p>
        </p:txBody>
      </p:sp>
      <p:sp>
        <p:nvSpPr>
          <p:cNvPr id="7175" name="Rectangle 7"/>
          <p:cNvSpPr>
            <a:spLocks noChangeArrowheads="1"/>
          </p:cNvSpPr>
          <p:nvPr/>
        </p:nvSpPr>
        <p:spPr bwMode="auto">
          <a:xfrm>
            <a:off x="6299200" y="685800"/>
            <a:ext cx="5486400" cy="2286000"/>
          </a:xfrm>
          <a:prstGeom prst="rect">
            <a:avLst/>
          </a:prstGeom>
          <a:gradFill rotWithShape="1">
            <a:gsLst>
              <a:gs pos="0">
                <a:srgbClr val="000000"/>
              </a:gs>
              <a:gs pos="39999">
                <a:srgbClr val="0A128C"/>
              </a:gs>
              <a:gs pos="70000">
                <a:srgbClr val="181CC7"/>
              </a:gs>
              <a:gs pos="88000">
                <a:srgbClr val="7005D4"/>
              </a:gs>
              <a:gs pos="100000">
                <a:srgbClr val="8C3D91"/>
              </a:gs>
            </a:gsLst>
            <a:path path="shape">
              <a:fillToRect l="50000" t="50000" r="50000" b="50000"/>
            </a:path>
          </a:gra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7176" name="Text Box 8"/>
          <p:cNvSpPr txBox="1">
            <a:spLocks noChangeArrowheads="1"/>
          </p:cNvSpPr>
          <p:nvPr/>
        </p:nvSpPr>
        <p:spPr bwMode="auto">
          <a:xfrm>
            <a:off x="6502400" y="762000"/>
            <a:ext cx="5080000" cy="2017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eaLnBrk="1" hangingPunct="1">
              <a:spcBef>
                <a:spcPct val="50000"/>
              </a:spcBef>
            </a:pPr>
            <a:r>
              <a:rPr lang="en-US" dirty="0" err="1">
                <a:solidFill>
                  <a:srgbClr val="FFFFFF"/>
                </a:solidFill>
                <a:latin typeface="Arial" charset="0"/>
              </a:rPr>
              <a:t>Angka</a:t>
            </a:r>
            <a:r>
              <a:rPr lang="en-US" dirty="0">
                <a:solidFill>
                  <a:srgbClr val="FFFFFF"/>
                </a:solidFill>
                <a:latin typeface="Arial" charset="0"/>
              </a:rPr>
              <a:t> </a:t>
            </a:r>
            <a:r>
              <a:rPr lang="en-US" dirty="0" err="1">
                <a:solidFill>
                  <a:srgbClr val="FFFFFF"/>
                </a:solidFill>
                <a:latin typeface="Arial" charset="0"/>
              </a:rPr>
              <a:t>kreditnya</a:t>
            </a:r>
            <a:r>
              <a:rPr lang="en-US" dirty="0">
                <a:solidFill>
                  <a:srgbClr val="FFFFFF"/>
                </a:solidFill>
                <a:latin typeface="Arial" charset="0"/>
              </a:rPr>
              <a:t> =</a:t>
            </a:r>
          </a:p>
          <a:p>
            <a:pPr eaLnBrk="1" hangingPunct="1">
              <a:spcBef>
                <a:spcPct val="50000"/>
              </a:spcBef>
            </a:pPr>
            <a:r>
              <a:rPr lang="en-US" dirty="0">
                <a:solidFill>
                  <a:srgbClr val="FFFFFF"/>
                </a:solidFill>
                <a:latin typeface="Arial" charset="0"/>
              </a:rPr>
              <a:t>3 x 1 = 3</a:t>
            </a:r>
          </a:p>
          <a:p>
            <a:pPr eaLnBrk="1" hangingPunct="1">
              <a:spcBef>
                <a:spcPct val="50000"/>
              </a:spcBef>
            </a:pPr>
            <a:endParaRPr lang="en-US" dirty="0">
              <a:solidFill>
                <a:srgbClr val="FFFFFF"/>
              </a:solidFill>
              <a:latin typeface="Arial" charset="0"/>
            </a:endParaRPr>
          </a:p>
          <a:p>
            <a:pPr eaLnBrk="1" hangingPunct="1">
              <a:spcBef>
                <a:spcPct val="50000"/>
              </a:spcBef>
            </a:pPr>
            <a:r>
              <a:rPr lang="en-US" dirty="0" err="1">
                <a:solidFill>
                  <a:srgbClr val="FFFFFF"/>
                </a:solidFill>
                <a:latin typeface="Arial" charset="0"/>
              </a:rPr>
              <a:t>Angka</a:t>
            </a:r>
            <a:r>
              <a:rPr lang="en-US" dirty="0">
                <a:solidFill>
                  <a:srgbClr val="FFFFFF"/>
                </a:solidFill>
                <a:latin typeface="Arial" charset="0"/>
              </a:rPr>
              <a:t> </a:t>
            </a:r>
            <a:r>
              <a:rPr lang="en-US" dirty="0" err="1">
                <a:solidFill>
                  <a:srgbClr val="FFFFFF"/>
                </a:solidFill>
                <a:latin typeface="Arial" charset="0"/>
              </a:rPr>
              <a:t>kreditnya</a:t>
            </a:r>
            <a:r>
              <a:rPr lang="en-US" dirty="0">
                <a:solidFill>
                  <a:srgbClr val="FFFFFF"/>
                </a:solidFill>
                <a:latin typeface="Arial" charset="0"/>
              </a:rPr>
              <a:t> =</a:t>
            </a:r>
          </a:p>
          <a:p>
            <a:pPr eaLnBrk="1" hangingPunct="1">
              <a:spcBef>
                <a:spcPct val="50000"/>
              </a:spcBef>
            </a:pPr>
            <a:r>
              <a:rPr lang="en-US" dirty="0">
                <a:solidFill>
                  <a:srgbClr val="FFFFFF"/>
                </a:solidFill>
                <a:latin typeface="Arial" charset="0"/>
              </a:rPr>
              <a:t>3 x 0,5  = 1,5</a:t>
            </a:r>
          </a:p>
        </p:txBody>
      </p:sp>
      <p:sp>
        <p:nvSpPr>
          <p:cNvPr id="7177" name="Text Box 9"/>
          <p:cNvSpPr txBox="1">
            <a:spLocks noChangeArrowheads="1"/>
          </p:cNvSpPr>
          <p:nvPr/>
        </p:nvSpPr>
        <p:spPr bwMode="auto">
          <a:xfrm>
            <a:off x="406400" y="3124201"/>
            <a:ext cx="112776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eaLnBrk="1" hangingPunct="1">
              <a:spcBef>
                <a:spcPct val="50000"/>
              </a:spcBef>
            </a:pPr>
            <a:r>
              <a:rPr lang="en-US" b="1">
                <a:latin typeface="Arial" charset="0"/>
              </a:rPr>
              <a:t>6.    Membina Kegiatan Mahasiswa di bidang Akademik dan Kemahasiswaan</a:t>
            </a:r>
          </a:p>
        </p:txBody>
      </p:sp>
      <p:sp>
        <p:nvSpPr>
          <p:cNvPr id="7178" name="Rectangle 10"/>
          <p:cNvSpPr>
            <a:spLocks noChangeArrowheads="1"/>
          </p:cNvSpPr>
          <p:nvPr/>
        </p:nvSpPr>
        <p:spPr bwMode="auto">
          <a:xfrm>
            <a:off x="406400" y="3505200"/>
            <a:ext cx="5486400" cy="3124200"/>
          </a:xfrm>
          <a:prstGeom prst="rect">
            <a:avLst/>
          </a:prstGeom>
          <a:solidFill>
            <a:schemeClr val="tx1"/>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7179" name="Text Box 11"/>
          <p:cNvSpPr txBox="1">
            <a:spLocks noChangeArrowheads="1"/>
          </p:cNvSpPr>
          <p:nvPr/>
        </p:nvSpPr>
        <p:spPr bwMode="auto">
          <a:xfrm>
            <a:off x="406400" y="3510030"/>
            <a:ext cx="5384800" cy="3025775"/>
          </a:xfrm>
          <a:prstGeom prst="rect">
            <a:avLst/>
          </a:prstGeom>
          <a:solidFill>
            <a:srgbClr val="00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lvl1pPr marL="288925" indent="-288925">
              <a:tabLst>
                <a:tab pos="625475" algn="l"/>
              </a:tabLst>
              <a:defRPr>
                <a:solidFill>
                  <a:schemeClr val="tx1"/>
                </a:solidFill>
                <a:latin typeface="Arial" charset="0"/>
                <a:ea typeface="ＭＳ Ｐゴシック" charset="0"/>
              </a:defRPr>
            </a:lvl1pPr>
            <a:lvl2pPr>
              <a:tabLst>
                <a:tab pos="625475" algn="l"/>
              </a:tabLst>
              <a:defRPr>
                <a:solidFill>
                  <a:schemeClr val="tx1"/>
                </a:solidFill>
                <a:latin typeface="Arial" charset="0"/>
                <a:ea typeface="ＭＳ Ｐゴシック" charset="0"/>
              </a:defRPr>
            </a:lvl2pPr>
            <a:lvl3pPr>
              <a:tabLst>
                <a:tab pos="625475" algn="l"/>
              </a:tabLst>
              <a:defRPr>
                <a:solidFill>
                  <a:schemeClr val="tx1"/>
                </a:solidFill>
                <a:latin typeface="Arial" charset="0"/>
                <a:ea typeface="ＭＳ Ｐゴシック" charset="0"/>
              </a:defRPr>
            </a:lvl3pPr>
            <a:lvl4pPr>
              <a:tabLst>
                <a:tab pos="625475" algn="l"/>
              </a:tabLst>
              <a:defRPr>
                <a:solidFill>
                  <a:schemeClr val="tx1"/>
                </a:solidFill>
                <a:latin typeface="Arial" charset="0"/>
                <a:ea typeface="ＭＳ Ｐゴシック" charset="0"/>
              </a:defRPr>
            </a:lvl4pPr>
            <a:lvl5pPr>
              <a:tabLst>
                <a:tab pos="625475" algn="l"/>
              </a:tabLst>
              <a:defRPr>
                <a:solidFill>
                  <a:schemeClr val="tx1"/>
                </a:solidFill>
                <a:latin typeface="Arial" charset="0"/>
                <a:ea typeface="ＭＳ Ｐゴシック" charset="0"/>
              </a:defRPr>
            </a:lvl5pPr>
            <a:lvl6pPr fontAlgn="base">
              <a:spcBef>
                <a:spcPct val="0"/>
              </a:spcBef>
              <a:spcAft>
                <a:spcPct val="0"/>
              </a:spcAft>
              <a:tabLst>
                <a:tab pos="625475" algn="l"/>
              </a:tabLst>
              <a:defRPr>
                <a:solidFill>
                  <a:schemeClr val="tx1"/>
                </a:solidFill>
                <a:latin typeface="Arial" charset="0"/>
                <a:ea typeface="ＭＳ Ｐゴシック" charset="0"/>
              </a:defRPr>
            </a:lvl6pPr>
            <a:lvl7pPr fontAlgn="base">
              <a:spcBef>
                <a:spcPct val="0"/>
              </a:spcBef>
              <a:spcAft>
                <a:spcPct val="0"/>
              </a:spcAft>
              <a:tabLst>
                <a:tab pos="625475" algn="l"/>
              </a:tabLst>
              <a:defRPr>
                <a:solidFill>
                  <a:schemeClr val="tx1"/>
                </a:solidFill>
                <a:latin typeface="Arial" charset="0"/>
                <a:ea typeface="ＭＳ Ｐゴシック" charset="0"/>
              </a:defRPr>
            </a:lvl7pPr>
            <a:lvl8pPr fontAlgn="base">
              <a:spcBef>
                <a:spcPct val="0"/>
              </a:spcBef>
              <a:spcAft>
                <a:spcPct val="0"/>
              </a:spcAft>
              <a:tabLst>
                <a:tab pos="625475" algn="l"/>
              </a:tabLst>
              <a:defRPr>
                <a:solidFill>
                  <a:schemeClr val="tx1"/>
                </a:solidFill>
                <a:latin typeface="Arial" charset="0"/>
                <a:ea typeface="ＭＳ Ｐゴシック" charset="0"/>
              </a:defRPr>
            </a:lvl8pPr>
            <a:lvl9pPr fontAlgn="base">
              <a:spcBef>
                <a:spcPct val="0"/>
              </a:spcBef>
              <a:spcAft>
                <a:spcPct val="0"/>
              </a:spcAft>
              <a:tabLst>
                <a:tab pos="625475" algn="l"/>
              </a:tabLst>
              <a:defRPr>
                <a:solidFill>
                  <a:schemeClr val="tx1"/>
                </a:solidFill>
                <a:latin typeface="Arial" charset="0"/>
                <a:ea typeface="ＭＳ Ｐゴシック" charset="0"/>
              </a:defRPr>
            </a:lvl9pPr>
          </a:lstStyle>
          <a:p>
            <a:pPr eaLnBrk="1" hangingPunct="1">
              <a:spcBef>
                <a:spcPct val="50000"/>
              </a:spcBef>
            </a:pPr>
            <a:r>
              <a:rPr lang="en-US" sz="1600" dirty="0">
                <a:solidFill>
                  <a:srgbClr val="FFFFFF"/>
                </a:solidFill>
              </a:rPr>
              <a:t>a	</a:t>
            </a:r>
            <a:r>
              <a:rPr lang="en-US" sz="1600" dirty="0" err="1">
                <a:solidFill>
                  <a:srgbClr val="FFFFFF"/>
                </a:solidFill>
              </a:rPr>
              <a:t>Sebagai</a:t>
            </a:r>
            <a:r>
              <a:rPr lang="en-US" sz="1600" dirty="0">
                <a:solidFill>
                  <a:srgbClr val="FFFFFF"/>
                </a:solidFill>
              </a:rPr>
              <a:t> </a:t>
            </a:r>
            <a:r>
              <a:rPr lang="en-US" sz="1600" dirty="0" err="1">
                <a:solidFill>
                  <a:srgbClr val="FFFFFF"/>
                </a:solidFill>
              </a:rPr>
              <a:t>pembimbing</a:t>
            </a:r>
            <a:r>
              <a:rPr lang="en-US" sz="1600" dirty="0">
                <a:solidFill>
                  <a:srgbClr val="FFFFFF"/>
                </a:solidFill>
              </a:rPr>
              <a:t> </a:t>
            </a:r>
            <a:r>
              <a:rPr lang="en-US" sz="1600" dirty="0" err="1">
                <a:solidFill>
                  <a:srgbClr val="FFFFFF"/>
                </a:solidFill>
              </a:rPr>
              <a:t>akademik</a:t>
            </a:r>
            <a:r>
              <a:rPr lang="en-US" sz="1600" dirty="0">
                <a:solidFill>
                  <a:srgbClr val="FFFFFF"/>
                </a:solidFill>
              </a:rPr>
              <a:t> (PA) </a:t>
            </a:r>
            <a:r>
              <a:rPr lang="en-US" sz="1600" dirty="0" err="1">
                <a:solidFill>
                  <a:srgbClr val="FFFFFF"/>
                </a:solidFill>
              </a:rPr>
              <a:t>mhs</a:t>
            </a:r>
            <a:r>
              <a:rPr lang="en-US" sz="1600" dirty="0">
                <a:solidFill>
                  <a:srgbClr val="FFFFFF"/>
                </a:solidFill>
              </a:rPr>
              <a:t> </a:t>
            </a:r>
            <a:r>
              <a:rPr lang="en-US" sz="1600" dirty="0" err="1">
                <a:solidFill>
                  <a:srgbClr val="FFFFFF"/>
                </a:solidFill>
              </a:rPr>
              <a:t>selama</a:t>
            </a:r>
            <a:r>
              <a:rPr lang="en-US" sz="1600" dirty="0">
                <a:solidFill>
                  <a:srgbClr val="FFFFFF"/>
                </a:solidFill>
              </a:rPr>
              <a:t> 4 semester.</a:t>
            </a:r>
          </a:p>
          <a:p>
            <a:pPr eaLnBrk="1" hangingPunct="1">
              <a:spcBef>
                <a:spcPct val="50000"/>
              </a:spcBef>
            </a:pPr>
            <a:r>
              <a:rPr lang="en-US" sz="1600" dirty="0">
                <a:solidFill>
                  <a:srgbClr val="FFFFFF"/>
                </a:solidFill>
              </a:rPr>
              <a:t>	1.	semester </a:t>
            </a:r>
            <a:r>
              <a:rPr lang="en-US" sz="1600" dirty="0" err="1">
                <a:solidFill>
                  <a:srgbClr val="FFFFFF"/>
                </a:solidFill>
              </a:rPr>
              <a:t>ganjil</a:t>
            </a:r>
            <a:r>
              <a:rPr lang="en-US" sz="1600" dirty="0">
                <a:solidFill>
                  <a:srgbClr val="FFFFFF"/>
                </a:solidFill>
              </a:rPr>
              <a:t> 2000/2001 	</a:t>
            </a:r>
            <a:r>
              <a:rPr lang="en-US" sz="1600" dirty="0" err="1">
                <a:solidFill>
                  <a:srgbClr val="FFFFFF"/>
                </a:solidFill>
              </a:rPr>
              <a:t>sebanyak</a:t>
            </a:r>
            <a:r>
              <a:rPr lang="en-US" sz="1600" dirty="0">
                <a:solidFill>
                  <a:srgbClr val="FFFFFF"/>
                </a:solidFill>
              </a:rPr>
              <a:t> 10 orang</a:t>
            </a:r>
          </a:p>
          <a:p>
            <a:pPr eaLnBrk="1" hangingPunct="1">
              <a:spcBef>
                <a:spcPct val="50000"/>
              </a:spcBef>
            </a:pPr>
            <a:r>
              <a:rPr lang="en-US" sz="1600" dirty="0">
                <a:solidFill>
                  <a:srgbClr val="FFFFFF"/>
                </a:solidFill>
              </a:rPr>
              <a:t>	2.	semester </a:t>
            </a:r>
            <a:r>
              <a:rPr lang="en-US" sz="1600" dirty="0" err="1">
                <a:solidFill>
                  <a:srgbClr val="FFFFFF"/>
                </a:solidFill>
              </a:rPr>
              <a:t>genap</a:t>
            </a:r>
            <a:r>
              <a:rPr lang="en-US" sz="1600" dirty="0">
                <a:solidFill>
                  <a:srgbClr val="FFFFFF"/>
                </a:solidFill>
              </a:rPr>
              <a:t> 2000/2001 	</a:t>
            </a:r>
            <a:r>
              <a:rPr lang="en-US" sz="1600" dirty="0" err="1">
                <a:solidFill>
                  <a:srgbClr val="FFFFFF"/>
                </a:solidFill>
              </a:rPr>
              <a:t>sebanyak</a:t>
            </a:r>
            <a:r>
              <a:rPr lang="en-US" sz="1600" dirty="0">
                <a:solidFill>
                  <a:srgbClr val="FFFFFF"/>
                </a:solidFill>
              </a:rPr>
              <a:t> 15 orang</a:t>
            </a:r>
          </a:p>
          <a:p>
            <a:pPr eaLnBrk="1" hangingPunct="1">
              <a:spcBef>
                <a:spcPct val="50000"/>
              </a:spcBef>
            </a:pPr>
            <a:r>
              <a:rPr lang="en-US" sz="1600" dirty="0">
                <a:solidFill>
                  <a:srgbClr val="FFFFFF"/>
                </a:solidFill>
              </a:rPr>
              <a:t>	3.	semester </a:t>
            </a:r>
            <a:r>
              <a:rPr lang="en-US" sz="1600" dirty="0" err="1">
                <a:solidFill>
                  <a:srgbClr val="FFFFFF"/>
                </a:solidFill>
              </a:rPr>
              <a:t>ganjil</a:t>
            </a:r>
            <a:r>
              <a:rPr lang="en-US" sz="1600" dirty="0">
                <a:solidFill>
                  <a:srgbClr val="FFFFFF"/>
                </a:solidFill>
              </a:rPr>
              <a:t> 2001/2002 	</a:t>
            </a:r>
            <a:r>
              <a:rPr lang="en-US" sz="1600" dirty="0" err="1">
                <a:solidFill>
                  <a:srgbClr val="FFFFFF"/>
                </a:solidFill>
              </a:rPr>
              <a:t>sebanyak</a:t>
            </a:r>
            <a:r>
              <a:rPr lang="en-US" sz="1600" dirty="0">
                <a:solidFill>
                  <a:srgbClr val="FFFFFF"/>
                </a:solidFill>
              </a:rPr>
              <a:t>  20 orang</a:t>
            </a:r>
          </a:p>
          <a:p>
            <a:pPr eaLnBrk="1" hangingPunct="1">
              <a:spcBef>
                <a:spcPct val="50000"/>
              </a:spcBef>
            </a:pPr>
            <a:r>
              <a:rPr lang="en-US" sz="1600" dirty="0">
                <a:solidFill>
                  <a:srgbClr val="FFFFFF"/>
                </a:solidFill>
              </a:rPr>
              <a:t>	4.	semester </a:t>
            </a:r>
            <a:r>
              <a:rPr lang="en-US" sz="1600" dirty="0" err="1">
                <a:solidFill>
                  <a:srgbClr val="FFFFFF"/>
                </a:solidFill>
              </a:rPr>
              <a:t>genap</a:t>
            </a:r>
            <a:r>
              <a:rPr lang="en-US" sz="1600" dirty="0">
                <a:solidFill>
                  <a:srgbClr val="FFFFFF"/>
                </a:solidFill>
              </a:rPr>
              <a:t> 2001/2002 	</a:t>
            </a:r>
            <a:r>
              <a:rPr lang="en-US" sz="1600" dirty="0" err="1">
                <a:solidFill>
                  <a:srgbClr val="FFFFFF"/>
                </a:solidFill>
              </a:rPr>
              <a:t>sebanyak</a:t>
            </a:r>
            <a:r>
              <a:rPr lang="en-US" sz="1600" dirty="0">
                <a:solidFill>
                  <a:srgbClr val="FFFFFF"/>
                </a:solidFill>
              </a:rPr>
              <a:t> 20 orang</a:t>
            </a:r>
          </a:p>
        </p:txBody>
      </p:sp>
      <p:sp>
        <p:nvSpPr>
          <p:cNvPr id="7180" name="Rectangle 12"/>
          <p:cNvSpPr>
            <a:spLocks noChangeArrowheads="1"/>
          </p:cNvSpPr>
          <p:nvPr/>
        </p:nvSpPr>
        <p:spPr bwMode="auto">
          <a:xfrm>
            <a:off x="6299200" y="3505200"/>
            <a:ext cx="5486400" cy="3048000"/>
          </a:xfrm>
          <a:prstGeom prst="rect">
            <a:avLst/>
          </a:prstGeom>
          <a:gradFill rotWithShape="1">
            <a:gsLst>
              <a:gs pos="0">
                <a:srgbClr val="FF3300"/>
              </a:gs>
              <a:gs pos="100000">
                <a:srgbClr val="FFFFFF"/>
              </a:gs>
            </a:gsLst>
            <a:lin ang="5400000" scaled="1"/>
          </a:gra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endParaRPr lang="en-US"/>
          </a:p>
        </p:txBody>
      </p:sp>
      <p:sp>
        <p:nvSpPr>
          <p:cNvPr id="7181" name="Text Box 13"/>
          <p:cNvSpPr txBox="1">
            <a:spLocks noChangeArrowheads="1"/>
          </p:cNvSpPr>
          <p:nvPr/>
        </p:nvSpPr>
        <p:spPr bwMode="auto">
          <a:xfrm>
            <a:off x="6400800" y="3581400"/>
            <a:ext cx="5181600" cy="293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eaLnBrk="1" hangingPunct="1">
              <a:spcBef>
                <a:spcPct val="50000"/>
              </a:spcBef>
            </a:pPr>
            <a:endParaRPr lang="en-US" dirty="0">
              <a:latin typeface="Arial" charset="0"/>
            </a:endParaRPr>
          </a:p>
          <a:p>
            <a:pPr eaLnBrk="1" hangingPunct="1">
              <a:spcBef>
                <a:spcPct val="50000"/>
              </a:spcBef>
            </a:pPr>
            <a:r>
              <a:rPr lang="en-US" sz="1600" dirty="0" err="1">
                <a:solidFill>
                  <a:srgbClr val="000000"/>
                </a:solidFill>
                <a:latin typeface="Arial" charset="0"/>
              </a:rPr>
              <a:t>Angka</a:t>
            </a:r>
            <a:r>
              <a:rPr lang="en-US" sz="1600" dirty="0">
                <a:solidFill>
                  <a:srgbClr val="000000"/>
                </a:solidFill>
                <a:latin typeface="Arial" charset="0"/>
              </a:rPr>
              <a:t> </a:t>
            </a:r>
            <a:r>
              <a:rPr lang="en-US" sz="1600" dirty="0" err="1">
                <a:solidFill>
                  <a:srgbClr val="000000"/>
                </a:solidFill>
                <a:latin typeface="Arial" charset="0"/>
              </a:rPr>
              <a:t>kreditnya</a:t>
            </a:r>
            <a:r>
              <a:rPr lang="en-US" sz="1600" dirty="0">
                <a:solidFill>
                  <a:srgbClr val="000000"/>
                </a:solidFill>
                <a:latin typeface="Arial" charset="0"/>
              </a:rPr>
              <a:t>  =  2</a:t>
            </a:r>
          </a:p>
          <a:p>
            <a:pPr eaLnBrk="1" hangingPunct="1">
              <a:spcBef>
                <a:spcPct val="50000"/>
              </a:spcBef>
            </a:pPr>
            <a:endParaRPr lang="en-US" sz="1600" dirty="0">
              <a:solidFill>
                <a:srgbClr val="000000"/>
              </a:solidFill>
              <a:latin typeface="Arial" charset="0"/>
            </a:endParaRPr>
          </a:p>
          <a:p>
            <a:pPr eaLnBrk="1" hangingPunct="1">
              <a:spcBef>
                <a:spcPct val="50000"/>
              </a:spcBef>
            </a:pPr>
            <a:r>
              <a:rPr lang="en-US" sz="1600" dirty="0" err="1">
                <a:solidFill>
                  <a:srgbClr val="000000"/>
                </a:solidFill>
                <a:latin typeface="Arial" charset="0"/>
              </a:rPr>
              <a:t>Angka</a:t>
            </a:r>
            <a:r>
              <a:rPr lang="en-US" sz="1600" dirty="0">
                <a:solidFill>
                  <a:srgbClr val="000000"/>
                </a:solidFill>
                <a:latin typeface="Arial" charset="0"/>
              </a:rPr>
              <a:t> </a:t>
            </a:r>
            <a:r>
              <a:rPr lang="en-US" sz="1600" dirty="0" err="1">
                <a:solidFill>
                  <a:srgbClr val="000000"/>
                </a:solidFill>
                <a:latin typeface="Arial" charset="0"/>
              </a:rPr>
              <a:t>kreditnya</a:t>
            </a:r>
            <a:r>
              <a:rPr lang="en-US" sz="1600" dirty="0">
                <a:solidFill>
                  <a:srgbClr val="000000"/>
                </a:solidFill>
                <a:latin typeface="Arial" charset="0"/>
              </a:rPr>
              <a:t>  =  2</a:t>
            </a:r>
          </a:p>
          <a:p>
            <a:pPr eaLnBrk="1" hangingPunct="1">
              <a:spcBef>
                <a:spcPct val="50000"/>
              </a:spcBef>
            </a:pPr>
            <a:endParaRPr lang="en-US" sz="1600" dirty="0">
              <a:solidFill>
                <a:srgbClr val="000000"/>
              </a:solidFill>
              <a:latin typeface="Arial" charset="0"/>
            </a:endParaRPr>
          </a:p>
          <a:p>
            <a:pPr eaLnBrk="1" hangingPunct="1">
              <a:spcBef>
                <a:spcPct val="50000"/>
              </a:spcBef>
            </a:pPr>
            <a:r>
              <a:rPr lang="en-US" sz="1600" dirty="0" err="1">
                <a:solidFill>
                  <a:srgbClr val="000000"/>
                </a:solidFill>
                <a:latin typeface="Arial" charset="0"/>
              </a:rPr>
              <a:t>Angka</a:t>
            </a:r>
            <a:r>
              <a:rPr lang="en-US" sz="1600" dirty="0">
                <a:solidFill>
                  <a:srgbClr val="000000"/>
                </a:solidFill>
                <a:latin typeface="Arial" charset="0"/>
              </a:rPr>
              <a:t> </a:t>
            </a:r>
            <a:r>
              <a:rPr lang="en-US" sz="1600" dirty="0" err="1">
                <a:solidFill>
                  <a:srgbClr val="000000"/>
                </a:solidFill>
                <a:latin typeface="Arial" charset="0"/>
              </a:rPr>
              <a:t>kreditnya</a:t>
            </a:r>
            <a:r>
              <a:rPr lang="en-US" sz="1600" dirty="0">
                <a:solidFill>
                  <a:srgbClr val="000000"/>
                </a:solidFill>
                <a:latin typeface="Arial" charset="0"/>
              </a:rPr>
              <a:t>  =  2</a:t>
            </a:r>
          </a:p>
          <a:p>
            <a:pPr eaLnBrk="1" hangingPunct="1">
              <a:spcBef>
                <a:spcPct val="50000"/>
              </a:spcBef>
            </a:pPr>
            <a:endParaRPr lang="en-US" sz="1600" dirty="0">
              <a:solidFill>
                <a:srgbClr val="000000"/>
              </a:solidFill>
              <a:latin typeface="Arial" charset="0"/>
            </a:endParaRPr>
          </a:p>
          <a:p>
            <a:pPr eaLnBrk="1" hangingPunct="1">
              <a:spcBef>
                <a:spcPct val="50000"/>
              </a:spcBef>
            </a:pPr>
            <a:r>
              <a:rPr lang="en-US" sz="1600" dirty="0" err="1">
                <a:solidFill>
                  <a:srgbClr val="000000"/>
                </a:solidFill>
                <a:latin typeface="Arial" charset="0"/>
              </a:rPr>
              <a:t>Angka</a:t>
            </a:r>
            <a:r>
              <a:rPr lang="en-US" sz="1600" dirty="0">
                <a:solidFill>
                  <a:srgbClr val="000000"/>
                </a:solidFill>
                <a:latin typeface="Arial" charset="0"/>
              </a:rPr>
              <a:t> </a:t>
            </a:r>
            <a:r>
              <a:rPr lang="en-US" sz="1600" dirty="0" err="1">
                <a:solidFill>
                  <a:srgbClr val="000000"/>
                </a:solidFill>
                <a:latin typeface="Arial" charset="0"/>
              </a:rPr>
              <a:t>kreditnya</a:t>
            </a:r>
            <a:r>
              <a:rPr lang="en-US" sz="1600" dirty="0">
                <a:solidFill>
                  <a:srgbClr val="000000"/>
                </a:solidFill>
                <a:latin typeface="Arial" charset="0"/>
              </a:rPr>
              <a:t>  =  2</a:t>
            </a:r>
          </a:p>
        </p:txBody>
      </p:sp>
    </p:spTree>
    <p:extLst>
      <p:ext uri="{BB962C8B-B14F-4D97-AF65-F5344CB8AC3E}">
        <p14:creationId xmlns:p14="http://schemas.microsoft.com/office/powerpoint/2010/main" val="3079404449"/>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9" presetClass="entr" presetSubtype="0" fill="hold" nodeType="clickEffect">
                                  <p:stCondLst>
                                    <p:cond delay="0"/>
                                  </p:stCondLst>
                                  <p:childTnLst>
                                    <p:set>
                                      <p:cBhvr>
                                        <p:cTn id="6" dur="1" fill="hold">
                                          <p:stCondLst>
                                            <p:cond delay="0"/>
                                          </p:stCondLst>
                                        </p:cTn>
                                        <p:tgtEl>
                                          <p:spTgt spid="7172">
                                            <p:txEl>
                                              <p:pRg st="0" end="0"/>
                                            </p:txEl>
                                          </p:spTgt>
                                        </p:tgtEl>
                                        <p:attrNameLst>
                                          <p:attrName>style.visibility</p:attrName>
                                        </p:attrNameLst>
                                      </p:cBhvr>
                                      <p:to>
                                        <p:strVal val="visible"/>
                                      </p:to>
                                    </p:set>
                                    <p:anim calcmode="lin" valueType="num">
                                      <p:cBhvr>
                                        <p:cTn id="7" dur="2000" fill="hold"/>
                                        <p:tgtEl>
                                          <p:spTgt spid="7172">
                                            <p:txEl>
                                              <p:pRg st="0" end="0"/>
                                            </p:txEl>
                                          </p:spTgt>
                                        </p:tgtEl>
                                        <p:attrNameLst>
                                          <p:attrName>ppt_x</p:attrName>
                                        </p:attrNameLst>
                                      </p:cBhvr>
                                      <p:tavLst>
                                        <p:tav tm="0">
                                          <p:val>
                                            <p:strVal val="#ppt_x-.2"/>
                                          </p:val>
                                        </p:tav>
                                        <p:tav tm="100000">
                                          <p:val>
                                            <p:strVal val="#ppt_x"/>
                                          </p:val>
                                        </p:tav>
                                      </p:tavLst>
                                    </p:anim>
                                    <p:anim calcmode="lin" valueType="num">
                                      <p:cBhvr>
                                        <p:cTn id="8" dur="2000" fill="hold"/>
                                        <p:tgtEl>
                                          <p:spTgt spid="7172">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9" dur="2000"/>
                                        <p:tgtEl>
                                          <p:spTgt spid="7172">
                                            <p:txEl>
                                              <p:pRg st="0" end="0"/>
                                            </p:txEl>
                                          </p:spTgt>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10" presetClass="entr" presetSubtype="0" fill="hold" grpId="0" nodeType="clickEffect">
                                  <p:stCondLst>
                                    <p:cond delay="0"/>
                                  </p:stCondLst>
                                  <p:childTnLst>
                                    <p:set>
                                      <p:cBhvr>
                                        <p:cTn id="13" dur="1" fill="hold">
                                          <p:stCondLst>
                                            <p:cond delay="0"/>
                                          </p:stCondLst>
                                        </p:cTn>
                                        <p:tgtEl>
                                          <p:spTgt spid="7173"/>
                                        </p:tgtEl>
                                        <p:attrNameLst>
                                          <p:attrName>style.visibility</p:attrName>
                                        </p:attrNameLst>
                                      </p:cBhvr>
                                      <p:to>
                                        <p:strVal val="visible"/>
                                      </p:to>
                                    </p:set>
                                    <p:animEffect transition="in" filter="fade">
                                      <p:cBhvr>
                                        <p:cTn id="14" dur="2000"/>
                                        <p:tgtEl>
                                          <p:spTgt spid="7173"/>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29" presetClass="entr" presetSubtype="0" fill="hold" nodeType="clickEffect">
                                  <p:stCondLst>
                                    <p:cond delay="0"/>
                                  </p:stCondLst>
                                  <p:childTnLst>
                                    <p:set>
                                      <p:cBhvr>
                                        <p:cTn id="18" dur="1" fill="hold">
                                          <p:stCondLst>
                                            <p:cond delay="0"/>
                                          </p:stCondLst>
                                        </p:cTn>
                                        <p:tgtEl>
                                          <p:spTgt spid="7174">
                                            <p:txEl>
                                              <p:pRg st="0" end="0"/>
                                            </p:txEl>
                                          </p:spTgt>
                                        </p:tgtEl>
                                        <p:attrNameLst>
                                          <p:attrName>style.visibility</p:attrName>
                                        </p:attrNameLst>
                                      </p:cBhvr>
                                      <p:to>
                                        <p:strVal val="visible"/>
                                      </p:to>
                                    </p:set>
                                    <p:anim calcmode="lin" valueType="num">
                                      <p:cBhvr>
                                        <p:cTn id="19" dur="2000" fill="hold"/>
                                        <p:tgtEl>
                                          <p:spTgt spid="7174">
                                            <p:txEl>
                                              <p:pRg st="0" end="0"/>
                                            </p:txEl>
                                          </p:spTgt>
                                        </p:tgtEl>
                                        <p:attrNameLst>
                                          <p:attrName>ppt_x</p:attrName>
                                        </p:attrNameLst>
                                      </p:cBhvr>
                                      <p:tavLst>
                                        <p:tav tm="0">
                                          <p:val>
                                            <p:strVal val="#ppt_x-.2"/>
                                          </p:val>
                                        </p:tav>
                                        <p:tav tm="100000">
                                          <p:val>
                                            <p:strVal val="#ppt_x"/>
                                          </p:val>
                                        </p:tav>
                                      </p:tavLst>
                                    </p:anim>
                                    <p:anim calcmode="lin" valueType="num">
                                      <p:cBhvr>
                                        <p:cTn id="20" dur="2000" fill="hold"/>
                                        <p:tgtEl>
                                          <p:spTgt spid="7174">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21" dur="2000"/>
                                        <p:tgtEl>
                                          <p:spTgt spid="7174">
                                            <p:txEl>
                                              <p:pRg st="0" end="0"/>
                                            </p:txEl>
                                          </p:spTgt>
                                        </p:tgtEl>
                                      </p:cBhvr>
                                    </p:animEffect>
                                  </p:childTnLst>
                                </p:cTn>
                              </p:par>
                            </p:childTnLst>
                          </p:cTn>
                        </p:par>
                      </p:childTnLst>
                    </p:cTn>
                  </p:par>
                  <p:par>
                    <p:cTn id="22" fill="hold" nodeType="clickPar">
                      <p:stCondLst>
                        <p:cond delay="indefinite"/>
                      </p:stCondLst>
                      <p:childTnLst>
                        <p:par>
                          <p:cTn id="23" fill="hold" nodeType="withGroup">
                            <p:stCondLst>
                              <p:cond delay="0"/>
                            </p:stCondLst>
                            <p:childTnLst>
                              <p:par>
                                <p:cTn id="24" presetID="29" presetClass="entr" presetSubtype="0" fill="hold" nodeType="clickEffect">
                                  <p:stCondLst>
                                    <p:cond delay="0"/>
                                  </p:stCondLst>
                                  <p:childTnLst>
                                    <p:set>
                                      <p:cBhvr>
                                        <p:cTn id="25" dur="1" fill="hold">
                                          <p:stCondLst>
                                            <p:cond delay="0"/>
                                          </p:stCondLst>
                                        </p:cTn>
                                        <p:tgtEl>
                                          <p:spTgt spid="7174">
                                            <p:txEl>
                                              <p:pRg st="1" end="1"/>
                                            </p:txEl>
                                          </p:spTgt>
                                        </p:tgtEl>
                                        <p:attrNameLst>
                                          <p:attrName>style.visibility</p:attrName>
                                        </p:attrNameLst>
                                      </p:cBhvr>
                                      <p:to>
                                        <p:strVal val="visible"/>
                                      </p:to>
                                    </p:set>
                                    <p:anim calcmode="lin" valueType="num">
                                      <p:cBhvr>
                                        <p:cTn id="26" dur="2000" fill="hold"/>
                                        <p:tgtEl>
                                          <p:spTgt spid="7174">
                                            <p:txEl>
                                              <p:pRg st="1" end="1"/>
                                            </p:txEl>
                                          </p:spTgt>
                                        </p:tgtEl>
                                        <p:attrNameLst>
                                          <p:attrName>ppt_x</p:attrName>
                                        </p:attrNameLst>
                                      </p:cBhvr>
                                      <p:tavLst>
                                        <p:tav tm="0">
                                          <p:val>
                                            <p:strVal val="#ppt_x-.2"/>
                                          </p:val>
                                        </p:tav>
                                        <p:tav tm="100000">
                                          <p:val>
                                            <p:strVal val="#ppt_x"/>
                                          </p:val>
                                        </p:tav>
                                      </p:tavLst>
                                    </p:anim>
                                    <p:anim calcmode="lin" valueType="num">
                                      <p:cBhvr>
                                        <p:cTn id="27" dur="2000" fill="hold"/>
                                        <p:tgtEl>
                                          <p:spTgt spid="7174">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28" dur="2000"/>
                                        <p:tgtEl>
                                          <p:spTgt spid="7174">
                                            <p:txEl>
                                              <p:pRg st="1" end="1"/>
                                            </p:txEl>
                                          </p:spTgt>
                                        </p:tgtEl>
                                      </p:cBhvr>
                                    </p:animEffect>
                                  </p:childTnLst>
                                </p:cTn>
                              </p:par>
                            </p:childTnLst>
                          </p:cTn>
                        </p:par>
                      </p:childTnLst>
                    </p:cTn>
                  </p:par>
                  <p:par>
                    <p:cTn id="29" fill="hold" nodeType="clickPar">
                      <p:stCondLst>
                        <p:cond delay="indefinite"/>
                      </p:stCondLst>
                      <p:childTnLst>
                        <p:par>
                          <p:cTn id="30" fill="hold" nodeType="withGroup">
                            <p:stCondLst>
                              <p:cond delay="0"/>
                            </p:stCondLst>
                            <p:childTnLst>
                              <p:par>
                                <p:cTn id="31" presetID="10" presetClass="entr" presetSubtype="0" fill="hold" grpId="0" nodeType="clickEffect">
                                  <p:stCondLst>
                                    <p:cond delay="0"/>
                                  </p:stCondLst>
                                  <p:childTnLst>
                                    <p:set>
                                      <p:cBhvr>
                                        <p:cTn id="32" dur="1" fill="hold">
                                          <p:stCondLst>
                                            <p:cond delay="0"/>
                                          </p:stCondLst>
                                        </p:cTn>
                                        <p:tgtEl>
                                          <p:spTgt spid="7175"/>
                                        </p:tgtEl>
                                        <p:attrNameLst>
                                          <p:attrName>style.visibility</p:attrName>
                                        </p:attrNameLst>
                                      </p:cBhvr>
                                      <p:to>
                                        <p:strVal val="visible"/>
                                      </p:to>
                                    </p:set>
                                    <p:animEffect transition="in" filter="fade">
                                      <p:cBhvr>
                                        <p:cTn id="33" dur="2000"/>
                                        <p:tgtEl>
                                          <p:spTgt spid="7175"/>
                                        </p:tgtEl>
                                      </p:cBhvr>
                                    </p:animEffect>
                                  </p:childTnLst>
                                </p:cTn>
                              </p:par>
                            </p:childTnLst>
                          </p:cTn>
                        </p:par>
                      </p:childTnLst>
                    </p:cTn>
                  </p:par>
                  <p:par>
                    <p:cTn id="34" fill="hold" nodeType="clickPar">
                      <p:stCondLst>
                        <p:cond delay="indefinite"/>
                      </p:stCondLst>
                      <p:childTnLst>
                        <p:par>
                          <p:cTn id="35" fill="hold" nodeType="withGroup">
                            <p:stCondLst>
                              <p:cond delay="0"/>
                            </p:stCondLst>
                            <p:childTnLst>
                              <p:par>
                                <p:cTn id="36" presetID="29" presetClass="entr" presetSubtype="0" fill="hold" nodeType="clickEffect">
                                  <p:stCondLst>
                                    <p:cond delay="0"/>
                                  </p:stCondLst>
                                  <p:childTnLst>
                                    <p:set>
                                      <p:cBhvr>
                                        <p:cTn id="37" dur="1" fill="hold">
                                          <p:stCondLst>
                                            <p:cond delay="0"/>
                                          </p:stCondLst>
                                        </p:cTn>
                                        <p:tgtEl>
                                          <p:spTgt spid="7176">
                                            <p:txEl>
                                              <p:pRg st="0" end="0"/>
                                            </p:txEl>
                                          </p:spTgt>
                                        </p:tgtEl>
                                        <p:attrNameLst>
                                          <p:attrName>style.visibility</p:attrName>
                                        </p:attrNameLst>
                                      </p:cBhvr>
                                      <p:to>
                                        <p:strVal val="visible"/>
                                      </p:to>
                                    </p:set>
                                    <p:anim calcmode="lin" valueType="num">
                                      <p:cBhvr>
                                        <p:cTn id="38" dur="2000" fill="hold"/>
                                        <p:tgtEl>
                                          <p:spTgt spid="7176">
                                            <p:txEl>
                                              <p:pRg st="0" end="0"/>
                                            </p:txEl>
                                          </p:spTgt>
                                        </p:tgtEl>
                                        <p:attrNameLst>
                                          <p:attrName>ppt_x</p:attrName>
                                        </p:attrNameLst>
                                      </p:cBhvr>
                                      <p:tavLst>
                                        <p:tav tm="0">
                                          <p:val>
                                            <p:strVal val="#ppt_x-.2"/>
                                          </p:val>
                                        </p:tav>
                                        <p:tav tm="100000">
                                          <p:val>
                                            <p:strVal val="#ppt_x"/>
                                          </p:val>
                                        </p:tav>
                                      </p:tavLst>
                                    </p:anim>
                                    <p:anim calcmode="lin" valueType="num">
                                      <p:cBhvr>
                                        <p:cTn id="39" dur="2000" fill="hold"/>
                                        <p:tgtEl>
                                          <p:spTgt spid="7176">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40" dur="2000"/>
                                        <p:tgtEl>
                                          <p:spTgt spid="7176">
                                            <p:txEl>
                                              <p:pRg st="0" end="0"/>
                                            </p:txEl>
                                          </p:spTgt>
                                        </p:tgtEl>
                                      </p:cBhvr>
                                    </p:animEffect>
                                  </p:childTnLst>
                                </p:cTn>
                              </p:par>
                              <p:par>
                                <p:cTn id="41" presetID="29" presetClass="entr" presetSubtype="0" fill="hold" nodeType="withEffect">
                                  <p:stCondLst>
                                    <p:cond delay="0"/>
                                  </p:stCondLst>
                                  <p:childTnLst>
                                    <p:set>
                                      <p:cBhvr>
                                        <p:cTn id="42" dur="1" fill="hold">
                                          <p:stCondLst>
                                            <p:cond delay="0"/>
                                          </p:stCondLst>
                                        </p:cTn>
                                        <p:tgtEl>
                                          <p:spTgt spid="7176">
                                            <p:txEl>
                                              <p:pRg st="1" end="1"/>
                                            </p:txEl>
                                          </p:spTgt>
                                        </p:tgtEl>
                                        <p:attrNameLst>
                                          <p:attrName>style.visibility</p:attrName>
                                        </p:attrNameLst>
                                      </p:cBhvr>
                                      <p:to>
                                        <p:strVal val="visible"/>
                                      </p:to>
                                    </p:set>
                                    <p:anim calcmode="lin" valueType="num">
                                      <p:cBhvr>
                                        <p:cTn id="43" dur="2000" fill="hold"/>
                                        <p:tgtEl>
                                          <p:spTgt spid="7176">
                                            <p:txEl>
                                              <p:pRg st="1" end="1"/>
                                            </p:txEl>
                                          </p:spTgt>
                                        </p:tgtEl>
                                        <p:attrNameLst>
                                          <p:attrName>ppt_x</p:attrName>
                                        </p:attrNameLst>
                                      </p:cBhvr>
                                      <p:tavLst>
                                        <p:tav tm="0">
                                          <p:val>
                                            <p:strVal val="#ppt_x-.2"/>
                                          </p:val>
                                        </p:tav>
                                        <p:tav tm="100000">
                                          <p:val>
                                            <p:strVal val="#ppt_x"/>
                                          </p:val>
                                        </p:tav>
                                      </p:tavLst>
                                    </p:anim>
                                    <p:anim calcmode="lin" valueType="num">
                                      <p:cBhvr>
                                        <p:cTn id="44" dur="2000" fill="hold"/>
                                        <p:tgtEl>
                                          <p:spTgt spid="7176">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45" dur="2000"/>
                                        <p:tgtEl>
                                          <p:spTgt spid="7176">
                                            <p:txEl>
                                              <p:pRg st="1" end="1"/>
                                            </p:txEl>
                                          </p:spTgt>
                                        </p:tgtEl>
                                      </p:cBhvr>
                                    </p:animEffect>
                                  </p:childTnLst>
                                </p:cTn>
                              </p:par>
                            </p:childTnLst>
                          </p:cTn>
                        </p:par>
                      </p:childTnLst>
                    </p:cTn>
                  </p:par>
                  <p:par>
                    <p:cTn id="46" fill="hold" nodeType="clickPar">
                      <p:stCondLst>
                        <p:cond delay="indefinite"/>
                      </p:stCondLst>
                      <p:childTnLst>
                        <p:par>
                          <p:cTn id="47" fill="hold" nodeType="withGroup">
                            <p:stCondLst>
                              <p:cond delay="0"/>
                            </p:stCondLst>
                            <p:childTnLst>
                              <p:par>
                                <p:cTn id="48" presetID="29" presetClass="entr" presetSubtype="0" fill="hold" nodeType="clickEffect">
                                  <p:stCondLst>
                                    <p:cond delay="0"/>
                                  </p:stCondLst>
                                  <p:childTnLst>
                                    <p:set>
                                      <p:cBhvr>
                                        <p:cTn id="49" dur="1" fill="hold">
                                          <p:stCondLst>
                                            <p:cond delay="0"/>
                                          </p:stCondLst>
                                        </p:cTn>
                                        <p:tgtEl>
                                          <p:spTgt spid="7176">
                                            <p:txEl>
                                              <p:pRg st="3" end="3"/>
                                            </p:txEl>
                                          </p:spTgt>
                                        </p:tgtEl>
                                        <p:attrNameLst>
                                          <p:attrName>style.visibility</p:attrName>
                                        </p:attrNameLst>
                                      </p:cBhvr>
                                      <p:to>
                                        <p:strVal val="visible"/>
                                      </p:to>
                                    </p:set>
                                    <p:anim calcmode="lin" valueType="num">
                                      <p:cBhvr>
                                        <p:cTn id="50" dur="2000" fill="hold"/>
                                        <p:tgtEl>
                                          <p:spTgt spid="7176">
                                            <p:txEl>
                                              <p:pRg st="3" end="3"/>
                                            </p:txEl>
                                          </p:spTgt>
                                        </p:tgtEl>
                                        <p:attrNameLst>
                                          <p:attrName>ppt_x</p:attrName>
                                        </p:attrNameLst>
                                      </p:cBhvr>
                                      <p:tavLst>
                                        <p:tav tm="0">
                                          <p:val>
                                            <p:strVal val="#ppt_x-.2"/>
                                          </p:val>
                                        </p:tav>
                                        <p:tav tm="100000">
                                          <p:val>
                                            <p:strVal val="#ppt_x"/>
                                          </p:val>
                                        </p:tav>
                                      </p:tavLst>
                                    </p:anim>
                                    <p:anim calcmode="lin" valueType="num">
                                      <p:cBhvr>
                                        <p:cTn id="51" dur="2000" fill="hold"/>
                                        <p:tgtEl>
                                          <p:spTgt spid="7176">
                                            <p:txEl>
                                              <p:pRg st="3" end="3"/>
                                            </p:txEl>
                                          </p:spTgt>
                                        </p:tgtEl>
                                        <p:attrNameLst>
                                          <p:attrName>ppt_y</p:attrName>
                                        </p:attrNameLst>
                                      </p:cBhvr>
                                      <p:tavLst>
                                        <p:tav tm="0">
                                          <p:val>
                                            <p:strVal val="#ppt_y"/>
                                          </p:val>
                                        </p:tav>
                                        <p:tav tm="100000">
                                          <p:val>
                                            <p:strVal val="#ppt_y"/>
                                          </p:val>
                                        </p:tav>
                                      </p:tavLst>
                                    </p:anim>
                                    <p:animEffect transition="in" filter="wipe(right)" prLst="gradientSize: 0.1">
                                      <p:cBhvr>
                                        <p:cTn id="52" dur="2000"/>
                                        <p:tgtEl>
                                          <p:spTgt spid="7176">
                                            <p:txEl>
                                              <p:pRg st="3" end="3"/>
                                            </p:txEl>
                                          </p:spTgt>
                                        </p:tgtEl>
                                      </p:cBhvr>
                                    </p:animEffect>
                                  </p:childTnLst>
                                </p:cTn>
                              </p:par>
                            </p:childTnLst>
                          </p:cTn>
                        </p:par>
                      </p:childTnLst>
                    </p:cTn>
                  </p:par>
                  <p:par>
                    <p:cTn id="53" fill="hold" nodeType="clickPar">
                      <p:stCondLst>
                        <p:cond delay="indefinite"/>
                      </p:stCondLst>
                      <p:childTnLst>
                        <p:par>
                          <p:cTn id="54" fill="hold" nodeType="withGroup">
                            <p:stCondLst>
                              <p:cond delay="0"/>
                            </p:stCondLst>
                            <p:childTnLst>
                              <p:par>
                                <p:cTn id="55" presetID="10" presetClass="entr" presetSubtype="0" fill="hold" nodeType="clickEffect">
                                  <p:stCondLst>
                                    <p:cond delay="0"/>
                                  </p:stCondLst>
                                  <p:childTnLst>
                                    <p:set>
                                      <p:cBhvr>
                                        <p:cTn id="56" dur="1" fill="hold">
                                          <p:stCondLst>
                                            <p:cond delay="0"/>
                                          </p:stCondLst>
                                        </p:cTn>
                                        <p:tgtEl>
                                          <p:spTgt spid="7176">
                                            <p:txEl>
                                              <p:pRg st="4" end="4"/>
                                            </p:txEl>
                                          </p:spTgt>
                                        </p:tgtEl>
                                        <p:attrNameLst>
                                          <p:attrName>style.visibility</p:attrName>
                                        </p:attrNameLst>
                                      </p:cBhvr>
                                      <p:to>
                                        <p:strVal val="visible"/>
                                      </p:to>
                                    </p:set>
                                    <p:animEffect transition="in" filter="fade">
                                      <p:cBhvr>
                                        <p:cTn id="57" dur="2000"/>
                                        <p:tgtEl>
                                          <p:spTgt spid="7176">
                                            <p:txEl>
                                              <p:pRg st="4" end="4"/>
                                            </p:txEl>
                                          </p:spTgt>
                                        </p:tgtEl>
                                      </p:cBhvr>
                                    </p:animEffect>
                                  </p:childTnLst>
                                </p:cTn>
                              </p:par>
                            </p:childTnLst>
                          </p:cTn>
                        </p:par>
                      </p:childTnLst>
                    </p:cTn>
                  </p:par>
                  <p:par>
                    <p:cTn id="58" fill="hold" nodeType="clickPar">
                      <p:stCondLst>
                        <p:cond delay="indefinite"/>
                      </p:stCondLst>
                      <p:childTnLst>
                        <p:par>
                          <p:cTn id="59" fill="hold" nodeType="withGroup">
                            <p:stCondLst>
                              <p:cond delay="0"/>
                            </p:stCondLst>
                            <p:childTnLst>
                              <p:par>
                                <p:cTn id="60" presetID="29" presetClass="entr" presetSubtype="0" fill="hold" nodeType="clickEffect">
                                  <p:stCondLst>
                                    <p:cond delay="0"/>
                                  </p:stCondLst>
                                  <p:childTnLst>
                                    <p:set>
                                      <p:cBhvr>
                                        <p:cTn id="61" dur="1" fill="hold">
                                          <p:stCondLst>
                                            <p:cond delay="0"/>
                                          </p:stCondLst>
                                        </p:cTn>
                                        <p:tgtEl>
                                          <p:spTgt spid="7177">
                                            <p:txEl>
                                              <p:pRg st="0" end="0"/>
                                            </p:txEl>
                                          </p:spTgt>
                                        </p:tgtEl>
                                        <p:attrNameLst>
                                          <p:attrName>style.visibility</p:attrName>
                                        </p:attrNameLst>
                                      </p:cBhvr>
                                      <p:to>
                                        <p:strVal val="visible"/>
                                      </p:to>
                                    </p:set>
                                    <p:anim calcmode="lin" valueType="num">
                                      <p:cBhvr>
                                        <p:cTn id="62" dur="2000" fill="hold"/>
                                        <p:tgtEl>
                                          <p:spTgt spid="7177">
                                            <p:txEl>
                                              <p:pRg st="0" end="0"/>
                                            </p:txEl>
                                          </p:spTgt>
                                        </p:tgtEl>
                                        <p:attrNameLst>
                                          <p:attrName>ppt_x</p:attrName>
                                        </p:attrNameLst>
                                      </p:cBhvr>
                                      <p:tavLst>
                                        <p:tav tm="0">
                                          <p:val>
                                            <p:strVal val="#ppt_x-.2"/>
                                          </p:val>
                                        </p:tav>
                                        <p:tav tm="100000">
                                          <p:val>
                                            <p:strVal val="#ppt_x"/>
                                          </p:val>
                                        </p:tav>
                                      </p:tavLst>
                                    </p:anim>
                                    <p:anim calcmode="lin" valueType="num">
                                      <p:cBhvr>
                                        <p:cTn id="63" dur="2000" fill="hold"/>
                                        <p:tgtEl>
                                          <p:spTgt spid="7177">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64" dur="2000"/>
                                        <p:tgtEl>
                                          <p:spTgt spid="7177">
                                            <p:txEl>
                                              <p:pRg st="0" end="0"/>
                                            </p:txEl>
                                          </p:spTgt>
                                        </p:tgtEl>
                                      </p:cBhvr>
                                    </p:animEffect>
                                  </p:childTnLst>
                                </p:cTn>
                              </p:par>
                            </p:childTnLst>
                          </p:cTn>
                        </p:par>
                      </p:childTnLst>
                    </p:cTn>
                  </p:par>
                  <p:par>
                    <p:cTn id="65" fill="hold" nodeType="clickPar">
                      <p:stCondLst>
                        <p:cond delay="indefinite"/>
                      </p:stCondLst>
                      <p:childTnLst>
                        <p:par>
                          <p:cTn id="66" fill="hold" nodeType="withGroup">
                            <p:stCondLst>
                              <p:cond delay="0"/>
                            </p:stCondLst>
                            <p:childTnLst>
                              <p:par>
                                <p:cTn id="67" presetID="10" presetClass="entr" presetSubtype="0" fill="hold" grpId="0" nodeType="clickEffect">
                                  <p:stCondLst>
                                    <p:cond delay="0"/>
                                  </p:stCondLst>
                                  <p:childTnLst>
                                    <p:set>
                                      <p:cBhvr>
                                        <p:cTn id="68" dur="1" fill="hold">
                                          <p:stCondLst>
                                            <p:cond delay="0"/>
                                          </p:stCondLst>
                                        </p:cTn>
                                        <p:tgtEl>
                                          <p:spTgt spid="7178"/>
                                        </p:tgtEl>
                                        <p:attrNameLst>
                                          <p:attrName>style.visibility</p:attrName>
                                        </p:attrNameLst>
                                      </p:cBhvr>
                                      <p:to>
                                        <p:strVal val="visible"/>
                                      </p:to>
                                    </p:set>
                                    <p:animEffect transition="in" filter="fade">
                                      <p:cBhvr>
                                        <p:cTn id="69" dur="2000"/>
                                        <p:tgtEl>
                                          <p:spTgt spid="7178"/>
                                        </p:tgtEl>
                                      </p:cBhvr>
                                    </p:animEffect>
                                  </p:childTnLst>
                                </p:cTn>
                              </p:par>
                            </p:childTnLst>
                          </p:cTn>
                        </p:par>
                      </p:childTnLst>
                    </p:cTn>
                  </p:par>
                  <p:par>
                    <p:cTn id="70" fill="hold" nodeType="clickPar">
                      <p:stCondLst>
                        <p:cond delay="indefinite"/>
                      </p:stCondLst>
                      <p:childTnLst>
                        <p:par>
                          <p:cTn id="71" fill="hold" nodeType="withGroup">
                            <p:stCondLst>
                              <p:cond delay="0"/>
                            </p:stCondLst>
                            <p:childTnLst>
                              <p:par>
                                <p:cTn id="72" presetID="29" presetClass="entr" presetSubtype="0" fill="hold" nodeType="clickEffect">
                                  <p:stCondLst>
                                    <p:cond delay="0"/>
                                  </p:stCondLst>
                                  <p:childTnLst>
                                    <p:set>
                                      <p:cBhvr>
                                        <p:cTn id="73" dur="1" fill="hold">
                                          <p:stCondLst>
                                            <p:cond delay="0"/>
                                          </p:stCondLst>
                                        </p:cTn>
                                        <p:tgtEl>
                                          <p:spTgt spid="7179">
                                            <p:txEl>
                                              <p:pRg st="0" end="0"/>
                                            </p:txEl>
                                          </p:spTgt>
                                        </p:tgtEl>
                                        <p:attrNameLst>
                                          <p:attrName>style.visibility</p:attrName>
                                        </p:attrNameLst>
                                      </p:cBhvr>
                                      <p:to>
                                        <p:strVal val="visible"/>
                                      </p:to>
                                    </p:set>
                                    <p:anim calcmode="lin" valueType="num">
                                      <p:cBhvr>
                                        <p:cTn id="74" dur="2000" fill="hold"/>
                                        <p:tgtEl>
                                          <p:spTgt spid="7179">
                                            <p:txEl>
                                              <p:pRg st="0" end="0"/>
                                            </p:txEl>
                                          </p:spTgt>
                                        </p:tgtEl>
                                        <p:attrNameLst>
                                          <p:attrName>ppt_x</p:attrName>
                                        </p:attrNameLst>
                                      </p:cBhvr>
                                      <p:tavLst>
                                        <p:tav tm="0">
                                          <p:val>
                                            <p:strVal val="#ppt_x-.2"/>
                                          </p:val>
                                        </p:tav>
                                        <p:tav tm="100000">
                                          <p:val>
                                            <p:strVal val="#ppt_x"/>
                                          </p:val>
                                        </p:tav>
                                      </p:tavLst>
                                    </p:anim>
                                    <p:anim calcmode="lin" valueType="num">
                                      <p:cBhvr>
                                        <p:cTn id="75" dur="2000" fill="hold"/>
                                        <p:tgtEl>
                                          <p:spTgt spid="7179">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76" dur="2000"/>
                                        <p:tgtEl>
                                          <p:spTgt spid="7179">
                                            <p:txEl>
                                              <p:pRg st="0" end="0"/>
                                            </p:txEl>
                                          </p:spTgt>
                                        </p:tgtEl>
                                      </p:cBhvr>
                                    </p:animEffect>
                                  </p:childTnLst>
                                </p:cTn>
                              </p:par>
                            </p:childTnLst>
                          </p:cTn>
                        </p:par>
                      </p:childTnLst>
                    </p:cTn>
                  </p:par>
                  <p:par>
                    <p:cTn id="77" fill="hold" nodeType="clickPar">
                      <p:stCondLst>
                        <p:cond delay="indefinite"/>
                      </p:stCondLst>
                      <p:childTnLst>
                        <p:par>
                          <p:cTn id="78" fill="hold" nodeType="withGroup">
                            <p:stCondLst>
                              <p:cond delay="0"/>
                            </p:stCondLst>
                            <p:childTnLst>
                              <p:par>
                                <p:cTn id="79" presetID="29" presetClass="entr" presetSubtype="0" fill="hold" nodeType="clickEffect">
                                  <p:stCondLst>
                                    <p:cond delay="0"/>
                                  </p:stCondLst>
                                  <p:childTnLst>
                                    <p:set>
                                      <p:cBhvr>
                                        <p:cTn id="80" dur="1" fill="hold">
                                          <p:stCondLst>
                                            <p:cond delay="0"/>
                                          </p:stCondLst>
                                        </p:cTn>
                                        <p:tgtEl>
                                          <p:spTgt spid="7179">
                                            <p:txEl>
                                              <p:pRg st="1" end="1"/>
                                            </p:txEl>
                                          </p:spTgt>
                                        </p:tgtEl>
                                        <p:attrNameLst>
                                          <p:attrName>style.visibility</p:attrName>
                                        </p:attrNameLst>
                                      </p:cBhvr>
                                      <p:to>
                                        <p:strVal val="visible"/>
                                      </p:to>
                                    </p:set>
                                    <p:anim calcmode="lin" valueType="num">
                                      <p:cBhvr>
                                        <p:cTn id="81" dur="2000" fill="hold"/>
                                        <p:tgtEl>
                                          <p:spTgt spid="7179">
                                            <p:txEl>
                                              <p:pRg st="1" end="1"/>
                                            </p:txEl>
                                          </p:spTgt>
                                        </p:tgtEl>
                                        <p:attrNameLst>
                                          <p:attrName>ppt_x</p:attrName>
                                        </p:attrNameLst>
                                      </p:cBhvr>
                                      <p:tavLst>
                                        <p:tav tm="0">
                                          <p:val>
                                            <p:strVal val="#ppt_x-.2"/>
                                          </p:val>
                                        </p:tav>
                                        <p:tav tm="100000">
                                          <p:val>
                                            <p:strVal val="#ppt_x"/>
                                          </p:val>
                                        </p:tav>
                                      </p:tavLst>
                                    </p:anim>
                                    <p:anim calcmode="lin" valueType="num">
                                      <p:cBhvr>
                                        <p:cTn id="82" dur="2000" fill="hold"/>
                                        <p:tgtEl>
                                          <p:spTgt spid="7179">
                                            <p:txEl>
                                              <p:pRg st="1" end="1"/>
                                            </p:txEl>
                                          </p:spTgt>
                                        </p:tgtEl>
                                        <p:attrNameLst>
                                          <p:attrName>ppt_y</p:attrName>
                                        </p:attrNameLst>
                                      </p:cBhvr>
                                      <p:tavLst>
                                        <p:tav tm="0">
                                          <p:val>
                                            <p:strVal val="#ppt_y"/>
                                          </p:val>
                                        </p:tav>
                                        <p:tav tm="100000">
                                          <p:val>
                                            <p:strVal val="#ppt_y"/>
                                          </p:val>
                                        </p:tav>
                                      </p:tavLst>
                                    </p:anim>
                                    <p:animEffect transition="in" filter="wipe(right)" prLst="gradientSize: 0.1">
                                      <p:cBhvr>
                                        <p:cTn id="83" dur="2000"/>
                                        <p:tgtEl>
                                          <p:spTgt spid="7179">
                                            <p:txEl>
                                              <p:pRg st="1" end="1"/>
                                            </p:txEl>
                                          </p:spTgt>
                                        </p:tgtEl>
                                      </p:cBhvr>
                                    </p:animEffect>
                                  </p:childTnLst>
                                </p:cTn>
                              </p:par>
                            </p:childTnLst>
                          </p:cTn>
                        </p:par>
                      </p:childTnLst>
                    </p:cTn>
                  </p:par>
                  <p:par>
                    <p:cTn id="84" fill="hold" nodeType="clickPar">
                      <p:stCondLst>
                        <p:cond delay="indefinite"/>
                      </p:stCondLst>
                      <p:childTnLst>
                        <p:par>
                          <p:cTn id="85" fill="hold" nodeType="withGroup">
                            <p:stCondLst>
                              <p:cond delay="0"/>
                            </p:stCondLst>
                            <p:childTnLst>
                              <p:par>
                                <p:cTn id="86" presetID="29" presetClass="entr" presetSubtype="0" fill="hold" nodeType="clickEffect">
                                  <p:stCondLst>
                                    <p:cond delay="0"/>
                                  </p:stCondLst>
                                  <p:childTnLst>
                                    <p:set>
                                      <p:cBhvr>
                                        <p:cTn id="87" dur="1" fill="hold">
                                          <p:stCondLst>
                                            <p:cond delay="0"/>
                                          </p:stCondLst>
                                        </p:cTn>
                                        <p:tgtEl>
                                          <p:spTgt spid="7179">
                                            <p:txEl>
                                              <p:pRg st="2" end="2"/>
                                            </p:txEl>
                                          </p:spTgt>
                                        </p:tgtEl>
                                        <p:attrNameLst>
                                          <p:attrName>style.visibility</p:attrName>
                                        </p:attrNameLst>
                                      </p:cBhvr>
                                      <p:to>
                                        <p:strVal val="visible"/>
                                      </p:to>
                                    </p:set>
                                    <p:anim calcmode="lin" valueType="num">
                                      <p:cBhvr>
                                        <p:cTn id="88" dur="2000" fill="hold"/>
                                        <p:tgtEl>
                                          <p:spTgt spid="7179">
                                            <p:txEl>
                                              <p:pRg st="2" end="2"/>
                                            </p:txEl>
                                          </p:spTgt>
                                        </p:tgtEl>
                                        <p:attrNameLst>
                                          <p:attrName>ppt_x</p:attrName>
                                        </p:attrNameLst>
                                      </p:cBhvr>
                                      <p:tavLst>
                                        <p:tav tm="0">
                                          <p:val>
                                            <p:strVal val="#ppt_x-.2"/>
                                          </p:val>
                                        </p:tav>
                                        <p:tav tm="100000">
                                          <p:val>
                                            <p:strVal val="#ppt_x"/>
                                          </p:val>
                                        </p:tav>
                                      </p:tavLst>
                                    </p:anim>
                                    <p:anim calcmode="lin" valueType="num">
                                      <p:cBhvr>
                                        <p:cTn id="89" dur="2000" fill="hold"/>
                                        <p:tgtEl>
                                          <p:spTgt spid="7179">
                                            <p:txEl>
                                              <p:pRg st="2" end="2"/>
                                            </p:txEl>
                                          </p:spTgt>
                                        </p:tgtEl>
                                        <p:attrNameLst>
                                          <p:attrName>ppt_y</p:attrName>
                                        </p:attrNameLst>
                                      </p:cBhvr>
                                      <p:tavLst>
                                        <p:tav tm="0">
                                          <p:val>
                                            <p:strVal val="#ppt_y"/>
                                          </p:val>
                                        </p:tav>
                                        <p:tav tm="100000">
                                          <p:val>
                                            <p:strVal val="#ppt_y"/>
                                          </p:val>
                                        </p:tav>
                                      </p:tavLst>
                                    </p:anim>
                                    <p:animEffect transition="in" filter="wipe(right)" prLst="gradientSize: 0.1">
                                      <p:cBhvr>
                                        <p:cTn id="90" dur="2000"/>
                                        <p:tgtEl>
                                          <p:spTgt spid="7179">
                                            <p:txEl>
                                              <p:pRg st="2" end="2"/>
                                            </p:txEl>
                                          </p:spTgt>
                                        </p:tgtEl>
                                      </p:cBhvr>
                                    </p:animEffect>
                                  </p:childTnLst>
                                </p:cTn>
                              </p:par>
                            </p:childTnLst>
                          </p:cTn>
                        </p:par>
                      </p:childTnLst>
                    </p:cTn>
                  </p:par>
                  <p:par>
                    <p:cTn id="91" fill="hold" nodeType="clickPar">
                      <p:stCondLst>
                        <p:cond delay="indefinite"/>
                      </p:stCondLst>
                      <p:childTnLst>
                        <p:par>
                          <p:cTn id="92" fill="hold" nodeType="withGroup">
                            <p:stCondLst>
                              <p:cond delay="0"/>
                            </p:stCondLst>
                            <p:childTnLst>
                              <p:par>
                                <p:cTn id="93" presetID="29" presetClass="entr" presetSubtype="0" fill="hold" nodeType="clickEffect">
                                  <p:stCondLst>
                                    <p:cond delay="0"/>
                                  </p:stCondLst>
                                  <p:childTnLst>
                                    <p:set>
                                      <p:cBhvr>
                                        <p:cTn id="94" dur="1" fill="hold">
                                          <p:stCondLst>
                                            <p:cond delay="0"/>
                                          </p:stCondLst>
                                        </p:cTn>
                                        <p:tgtEl>
                                          <p:spTgt spid="7179">
                                            <p:txEl>
                                              <p:pRg st="3" end="3"/>
                                            </p:txEl>
                                          </p:spTgt>
                                        </p:tgtEl>
                                        <p:attrNameLst>
                                          <p:attrName>style.visibility</p:attrName>
                                        </p:attrNameLst>
                                      </p:cBhvr>
                                      <p:to>
                                        <p:strVal val="visible"/>
                                      </p:to>
                                    </p:set>
                                    <p:anim calcmode="lin" valueType="num">
                                      <p:cBhvr>
                                        <p:cTn id="95" dur="2000" fill="hold"/>
                                        <p:tgtEl>
                                          <p:spTgt spid="7179">
                                            <p:txEl>
                                              <p:pRg st="3" end="3"/>
                                            </p:txEl>
                                          </p:spTgt>
                                        </p:tgtEl>
                                        <p:attrNameLst>
                                          <p:attrName>ppt_x</p:attrName>
                                        </p:attrNameLst>
                                      </p:cBhvr>
                                      <p:tavLst>
                                        <p:tav tm="0">
                                          <p:val>
                                            <p:strVal val="#ppt_x-.2"/>
                                          </p:val>
                                        </p:tav>
                                        <p:tav tm="100000">
                                          <p:val>
                                            <p:strVal val="#ppt_x"/>
                                          </p:val>
                                        </p:tav>
                                      </p:tavLst>
                                    </p:anim>
                                    <p:anim calcmode="lin" valueType="num">
                                      <p:cBhvr>
                                        <p:cTn id="96" dur="2000" fill="hold"/>
                                        <p:tgtEl>
                                          <p:spTgt spid="7179">
                                            <p:txEl>
                                              <p:pRg st="3" end="3"/>
                                            </p:txEl>
                                          </p:spTgt>
                                        </p:tgtEl>
                                        <p:attrNameLst>
                                          <p:attrName>ppt_y</p:attrName>
                                        </p:attrNameLst>
                                      </p:cBhvr>
                                      <p:tavLst>
                                        <p:tav tm="0">
                                          <p:val>
                                            <p:strVal val="#ppt_y"/>
                                          </p:val>
                                        </p:tav>
                                        <p:tav tm="100000">
                                          <p:val>
                                            <p:strVal val="#ppt_y"/>
                                          </p:val>
                                        </p:tav>
                                      </p:tavLst>
                                    </p:anim>
                                    <p:animEffect transition="in" filter="wipe(right)" prLst="gradientSize: 0.1">
                                      <p:cBhvr>
                                        <p:cTn id="97" dur="2000"/>
                                        <p:tgtEl>
                                          <p:spTgt spid="7179">
                                            <p:txEl>
                                              <p:pRg st="3" end="3"/>
                                            </p:txEl>
                                          </p:spTgt>
                                        </p:tgtEl>
                                      </p:cBhvr>
                                    </p:animEffect>
                                  </p:childTnLst>
                                </p:cTn>
                              </p:par>
                            </p:childTnLst>
                          </p:cTn>
                        </p:par>
                      </p:childTnLst>
                    </p:cTn>
                  </p:par>
                  <p:par>
                    <p:cTn id="98" fill="hold" nodeType="clickPar">
                      <p:stCondLst>
                        <p:cond delay="indefinite"/>
                      </p:stCondLst>
                      <p:childTnLst>
                        <p:par>
                          <p:cTn id="99" fill="hold" nodeType="withGroup">
                            <p:stCondLst>
                              <p:cond delay="0"/>
                            </p:stCondLst>
                            <p:childTnLst>
                              <p:par>
                                <p:cTn id="100" presetID="29" presetClass="entr" presetSubtype="0" fill="hold" nodeType="clickEffect">
                                  <p:stCondLst>
                                    <p:cond delay="0"/>
                                  </p:stCondLst>
                                  <p:childTnLst>
                                    <p:set>
                                      <p:cBhvr>
                                        <p:cTn id="101" dur="1" fill="hold">
                                          <p:stCondLst>
                                            <p:cond delay="0"/>
                                          </p:stCondLst>
                                        </p:cTn>
                                        <p:tgtEl>
                                          <p:spTgt spid="7179">
                                            <p:txEl>
                                              <p:pRg st="4" end="4"/>
                                            </p:txEl>
                                          </p:spTgt>
                                        </p:tgtEl>
                                        <p:attrNameLst>
                                          <p:attrName>style.visibility</p:attrName>
                                        </p:attrNameLst>
                                      </p:cBhvr>
                                      <p:to>
                                        <p:strVal val="visible"/>
                                      </p:to>
                                    </p:set>
                                    <p:anim calcmode="lin" valueType="num">
                                      <p:cBhvr>
                                        <p:cTn id="102" dur="2000" fill="hold"/>
                                        <p:tgtEl>
                                          <p:spTgt spid="7179">
                                            <p:txEl>
                                              <p:pRg st="4" end="4"/>
                                            </p:txEl>
                                          </p:spTgt>
                                        </p:tgtEl>
                                        <p:attrNameLst>
                                          <p:attrName>ppt_x</p:attrName>
                                        </p:attrNameLst>
                                      </p:cBhvr>
                                      <p:tavLst>
                                        <p:tav tm="0">
                                          <p:val>
                                            <p:strVal val="#ppt_x-.2"/>
                                          </p:val>
                                        </p:tav>
                                        <p:tav tm="100000">
                                          <p:val>
                                            <p:strVal val="#ppt_x"/>
                                          </p:val>
                                        </p:tav>
                                      </p:tavLst>
                                    </p:anim>
                                    <p:anim calcmode="lin" valueType="num">
                                      <p:cBhvr>
                                        <p:cTn id="103" dur="2000" fill="hold"/>
                                        <p:tgtEl>
                                          <p:spTgt spid="7179">
                                            <p:txEl>
                                              <p:pRg st="4" end="4"/>
                                            </p:txEl>
                                          </p:spTgt>
                                        </p:tgtEl>
                                        <p:attrNameLst>
                                          <p:attrName>ppt_y</p:attrName>
                                        </p:attrNameLst>
                                      </p:cBhvr>
                                      <p:tavLst>
                                        <p:tav tm="0">
                                          <p:val>
                                            <p:strVal val="#ppt_y"/>
                                          </p:val>
                                        </p:tav>
                                        <p:tav tm="100000">
                                          <p:val>
                                            <p:strVal val="#ppt_y"/>
                                          </p:val>
                                        </p:tav>
                                      </p:tavLst>
                                    </p:anim>
                                    <p:animEffect transition="in" filter="wipe(right)" prLst="gradientSize: 0.1">
                                      <p:cBhvr>
                                        <p:cTn id="104" dur="2000"/>
                                        <p:tgtEl>
                                          <p:spTgt spid="7179">
                                            <p:txEl>
                                              <p:pRg st="4" end="4"/>
                                            </p:txEl>
                                          </p:spTgt>
                                        </p:tgtEl>
                                      </p:cBhvr>
                                    </p:animEffect>
                                  </p:childTnLst>
                                </p:cTn>
                              </p:par>
                            </p:childTnLst>
                          </p:cTn>
                        </p:par>
                      </p:childTnLst>
                    </p:cTn>
                  </p:par>
                  <p:par>
                    <p:cTn id="105" fill="hold" nodeType="clickPar">
                      <p:stCondLst>
                        <p:cond delay="indefinite"/>
                      </p:stCondLst>
                      <p:childTnLst>
                        <p:par>
                          <p:cTn id="106" fill="hold" nodeType="withGroup">
                            <p:stCondLst>
                              <p:cond delay="0"/>
                            </p:stCondLst>
                            <p:childTnLst>
                              <p:par>
                                <p:cTn id="107" presetID="10" presetClass="entr" presetSubtype="0" fill="hold" grpId="0" nodeType="clickEffect">
                                  <p:stCondLst>
                                    <p:cond delay="0"/>
                                  </p:stCondLst>
                                  <p:childTnLst>
                                    <p:set>
                                      <p:cBhvr>
                                        <p:cTn id="108" dur="1" fill="hold">
                                          <p:stCondLst>
                                            <p:cond delay="0"/>
                                          </p:stCondLst>
                                        </p:cTn>
                                        <p:tgtEl>
                                          <p:spTgt spid="7180"/>
                                        </p:tgtEl>
                                        <p:attrNameLst>
                                          <p:attrName>style.visibility</p:attrName>
                                        </p:attrNameLst>
                                      </p:cBhvr>
                                      <p:to>
                                        <p:strVal val="visible"/>
                                      </p:to>
                                    </p:set>
                                    <p:animEffect transition="in" filter="fade">
                                      <p:cBhvr>
                                        <p:cTn id="109" dur="2000"/>
                                        <p:tgtEl>
                                          <p:spTgt spid="7180"/>
                                        </p:tgtEl>
                                      </p:cBhvr>
                                    </p:animEffect>
                                  </p:childTnLst>
                                </p:cTn>
                              </p:par>
                            </p:childTnLst>
                          </p:cTn>
                        </p:par>
                      </p:childTnLst>
                    </p:cTn>
                  </p:par>
                  <p:par>
                    <p:cTn id="110" fill="hold" nodeType="clickPar">
                      <p:stCondLst>
                        <p:cond delay="indefinite"/>
                      </p:stCondLst>
                      <p:childTnLst>
                        <p:par>
                          <p:cTn id="111" fill="hold" nodeType="withGroup">
                            <p:stCondLst>
                              <p:cond delay="0"/>
                            </p:stCondLst>
                            <p:childTnLst>
                              <p:par>
                                <p:cTn id="112" presetID="10" presetClass="entr" presetSubtype="0" fill="hold" nodeType="clickEffect">
                                  <p:stCondLst>
                                    <p:cond delay="0"/>
                                  </p:stCondLst>
                                  <p:childTnLst>
                                    <p:set>
                                      <p:cBhvr>
                                        <p:cTn id="113" dur="1" fill="hold">
                                          <p:stCondLst>
                                            <p:cond delay="0"/>
                                          </p:stCondLst>
                                        </p:cTn>
                                        <p:tgtEl>
                                          <p:spTgt spid="7181">
                                            <p:txEl>
                                              <p:pRg st="1" end="1"/>
                                            </p:txEl>
                                          </p:spTgt>
                                        </p:tgtEl>
                                        <p:attrNameLst>
                                          <p:attrName>style.visibility</p:attrName>
                                        </p:attrNameLst>
                                      </p:cBhvr>
                                      <p:to>
                                        <p:strVal val="visible"/>
                                      </p:to>
                                    </p:set>
                                    <p:animEffect transition="in" filter="fade">
                                      <p:cBhvr>
                                        <p:cTn id="114" dur="2000"/>
                                        <p:tgtEl>
                                          <p:spTgt spid="7181">
                                            <p:txEl>
                                              <p:pRg st="1" end="1"/>
                                            </p:txEl>
                                          </p:spTgt>
                                        </p:tgtEl>
                                      </p:cBhvr>
                                    </p:animEffect>
                                  </p:childTnLst>
                                </p:cTn>
                              </p:par>
                            </p:childTnLst>
                          </p:cTn>
                        </p:par>
                      </p:childTnLst>
                    </p:cTn>
                  </p:par>
                  <p:par>
                    <p:cTn id="115" fill="hold" nodeType="clickPar">
                      <p:stCondLst>
                        <p:cond delay="indefinite"/>
                      </p:stCondLst>
                      <p:childTnLst>
                        <p:par>
                          <p:cTn id="116" fill="hold" nodeType="withGroup">
                            <p:stCondLst>
                              <p:cond delay="0"/>
                            </p:stCondLst>
                            <p:childTnLst>
                              <p:par>
                                <p:cTn id="117" presetID="10" presetClass="entr" presetSubtype="0" fill="hold" nodeType="clickEffect">
                                  <p:stCondLst>
                                    <p:cond delay="0"/>
                                  </p:stCondLst>
                                  <p:childTnLst>
                                    <p:set>
                                      <p:cBhvr>
                                        <p:cTn id="118" dur="1" fill="hold">
                                          <p:stCondLst>
                                            <p:cond delay="0"/>
                                          </p:stCondLst>
                                        </p:cTn>
                                        <p:tgtEl>
                                          <p:spTgt spid="7181">
                                            <p:txEl>
                                              <p:pRg st="3" end="3"/>
                                            </p:txEl>
                                          </p:spTgt>
                                        </p:tgtEl>
                                        <p:attrNameLst>
                                          <p:attrName>style.visibility</p:attrName>
                                        </p:attrNameLst>
                                      </p:cBhvr>
                                      <p:to>
                                        <p:strVal val="visible"/>
                                      </p:to>
                                    </p:set>
                                    <p:animEffect transition="in" filter="fade">
                                      <p:cBhvr>
                                        <p:cTn id="119" dur="2000"/>
                                        <p:tgtEl>
                                          <p:spTgt spid="7181">
                                            <p:txEl>
                                              <p:pRg st="3" end="3"/>
                                            </p:txEl>
                                          </p:spTgt>
                                        </p:tgtEl>
                                      </p:cBhvr>
                                    </p:animEffect>
                                  </p:childTnLst>
                                </p:cTn>
                              </p:par>
                            </p:childTnLst>
                          </p:cTn>
                        </p:par>
                      </p:childTnLst>
                    </p:cTn>
                  </p:par>
                  <p:par>
                    <p:cTn id="120" fill="hold" nodeType="clickPar">
                      <p:stCondLst>
                        <p:cond delay="indefinite"/>
                      </p:stCondLst>
                      <p:childTnLst>
                        <p:par>
                          <p:cTn id="121" fill="hold" nodeType="withGroup">
                            <p:stCondLst>
                              <p:cond delay="0"/>
                            </p:stCondLst>
                            <p:childTnLst>
                              <p:par>
                                <p:cTn id="122" presetID="10" presetClass="entr" presetSubtype="0" fill="hold" nodeType="clickEffect">
                                  <p:stCondLst>
                                    <p:cond delay="0"/>
                                  </p:stCondLst>
                                  <p:childTnLst>
                                    <p:set>
                                      <p:cBhvr>
                                        <p:cTn id="123" dur="1" fill="hold">
                                          <p:stCondLst>
                                            <p:cond delay="0"/>
                                          </p:stCondLst>
                                        </p:cTn>
                                        <p:tgtEl>
                                          <p:spTgt spid="7181">
                                            <p:txEl>
                                              <p:pRg st="5" end="5"/>
                                            </p:txEl>
                                          </p:spTgt>
                                        </p:tgtEl>
                                        <p:attrNameLst>
                                          <p:attrName>style.visibility</p:attrName>
                                        </p:attrNameLst>
                                      </p:cBhvr>
                                      <p:to>
                                        <p:strVal val="visible"/>
                                      </p:to>
                                    </p:set>
                                    <p:animEffect transition="in" filter="fade">
                                      <p:cBhvr>
                                        <p:cTn id="124" dur="2000"/>
                                        <p:tgtEl>
                                          <p:spTgt spid="7181">
                                            <p:txEl>
                                              <p:pRg st="5" end="5"/>
                                            </p:txEl>
                                          </p:spTgt>
                                        </p:tgtEl>
                                      </p:cBhvr>
                                    </p:animEffect>
                                  </p:childTnLst>
                                </p:cTn>
                              </p:par>
                            </p:childTnLst>
                          </p:cTn>
                        </p:par>
                      </p:childTnLst>
                    </p:cTn>
                  </p:par>
                  <p:par>
                    <p:cTn id="125" fill="hold" nodeType="clickPar">
                      <p:stCondLst>
                        <p:cond delay="indefinite"/>
                      </p:stCondLst>
                      <p:childTnLst>
                        <p:par>
                          <p:cTn id="126" fill="hold" nodeType="withGroup">
                            <p:stCondLst>
                              <p:cond delay="0"/>
                            </p:stCondLst>
                            <p:childTnLst>
                              <p:par>
                                <p:cTn id="127" presetID="10" presetClass="entr" presetSubtype="0" fill="hold" nodeType="clickEffect">
                                  <p:stCondLst>
                                    <p:cond delay="0"/>
                                  </p:stCondLst>
                                  <p:childTnLst>
                                    <p:set>
                                      <p:cBhvr>
                                        <p:cTn id="128" dur="1" fill="hold">
                                          <p:stCondLst>
                                            <p:cond delay="0"/>
                                          </p:stCondLst>
                                        </p:cTn>
                                        <p:tgtEl>
                                          <p:spTgt spid="7181">
                                            <p:txEl>
                                              <p:pRg st="7" end="7"/>
                                            </p:txEl>
                                          </p:spTgt>
                                        </p:tgtEl>
                                        <p:attrNameLst>
                                          <p:attrName>style.visibility</p:attrName>
                                        </p:attrNameLst>
                                      </p:cBhvr>
                                      <p:to>
                                        <p:strVal val="visible"/>
                                      </p:to>
                                    </p:set>
                                    <p:animEffect transition="in" filter="fade">
                                      <p:cBhvr>
                                        <p:cTn id="129" dur="2000"/>
                                        <p:tgtEl>
                                          <p:spTgt spid="7181">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3" grpId="0" animBg="1"/>
      <p:bldP spid="7175" grpId="0" animBg="1"/>
      <p:bldP spid="7178" grpId="0" animBg="1"/>
      <p:bldP spid="7180"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val 3"/>
          <p:cNvSpPr/>
          <p:nvPr/>
        </p:nvSpPr>
        <p:spPr>
          <a:xfrm>
            <a:off x="1066800" y="2760133"/>
            <a:ext cx="1363133" cy="1363134"/>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smtClean="0"/>
              <a:t>SKP</a:t>
            </a:r>
            <a:endParaRPr lang="id-ID" dirty="0"/>
          </a:p>
        </p:txBody>
      </p:sp>
      <p:sp>
        <p:nvSpPr>
          <p:cNvPr id="5" name="Isosceles Triangle 4"/>
          <p:cNvSpPr/>
          <p:nvPr/>
        </p:nvSpPr>
        <p:spPr>
          <a:xfrm rot="16200000">
            <a:off x="1200152" y="2631015"/>
            <a:ext cx="4351867" cy="1663701"/>
          </a:xfrm>
          <a:prstGeom prst="triangle">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6" name="Rectangle 5"/>
          <p:cNvSpPr/>
          <p:nvPr/>
        </p:nvSpPr>
        <p:spPr>
          <a:xfrm>
            <a:off x="4309531" y="1286931"/>
            <a:ext cx="6019800" cy="643467"/>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id-ID" b="1" dirty="0" smtClean="0"/>
              <a:t>JELAS</a:t>
            </a:r>
            <a:r>
              <a:rPr lang="id-ID" dirty="0" smtClean="0"/>
              <a:t>, kegiatan yang dilakukan harus dapat diuraikan secara jelas</a:t>
            </a:r>
            <a:endParaRPr lang="id-ID" dirty="0"/>
          </a:p>
        </p:txBody>
      </p:sp>
      <p:sp>
        <p:nvSpPr>
          <p:cNvPr id="7" name="Rectangle 6"/>
          <p:cNvSpPr/>
          <p:nvPr/>
        </p:nvSpPr>
        <p:spPr>
          <a:xfrm>
            <a:off x="4309530" y="2116666"/>
            <a:ext cx="6019801" cy="762002"/>
          </a:xfrm>
          <a:prstGeom prst="rect">
            <a:avLst/>
          </a:prstGeom>
          <a:solidFill>
            <a:schemeClr val="bg1">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id-ID" b="1" dirty="0" smtClean="0"/>
              <a:t>DAPAT DIUKUR</a:t>
            </a:r>
            <a:r>
              <a:rPr lang="id-ID" dirty="0" smtClean="0"/>
              <a:t>, kegiatan yang dilakukan harus dapat diukur secara kuantitas maupun kualitas</a:t>
            </a:r>
            <a:endParaRPr lang="id-ID" dirty="0"/>
          </a:p>
        </p:txBody>
      </p:sp>
      <p:sp>
        <p:nvSpPr>
          <p:cNvPr id="8" name="Rectangle 7"/>
          <p:cNvSpPr/>
          <p:nvPr/>
        </p:nvSpPr>
        <p:spPr>
          <a:xfrm>
            <a:off x="4309529" y="3047999"/>
            <a:ext cx="6019801" cy="762002"/>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id-ID" b="1" dirty="0" smtClean="0"/>
              <a:t>RELEVAN</a:t>
            </a:r>
            <a:r>
              <a:rPr lang="id-ID" dirty="0" smtClean="0"/>
              <a:t>, kegiatan yang dilakukan harus berdasarkan lingkup tugas masing-masing </a:t>
            </a:r>
            <a:endParaRPr lang="id-ID" dirty="0"/>
          </a:p>
        </p:txBody>
      </p:sp>
      <p:sp>
        <p:nvSpPr>
          <p:cNvPr id="9" name="Rectangle 8"/>
          <p:cNvSpPr/>
          <p:nvPr/>
        </p:nvSpPr>
        <p:spPr>
          <a:xfrm>
            <a:off x="4309529" y="3970875"/>
            <a:ext cx="6019801" cy="762002"/>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id-ID" b="1" dirty="0" smtClean="0">
                <a:solidFill>
                  <a:schemeClr val="tx1"/>
                </a:solidFill>
              </a:rPr>
              <a:t>DAPAT DICAPAI</a:t>
            </a:r>
            <a:r>
              <a:rPr lang="id-ID" dirty="0" smtClean="0">
                <a:solidFill>
                  <a:schemeClr val="tx1"/>
                </a:solidFill>
              </a:rPr>
              <a:t>, kegiatan yang dilakukan harus disesuaikan dengan kemampuan PNS</a:t>
            </a:r>
            <a:endParaRPr lang="id-ID" dirty="0">
              <a:solidFill>
                <a:schemeClr val="tx1"/>
              </a:solidFill>
            </a:endParaRPr>
          </a:p>
        </p:txBody>
      </p:sp>
      <p:sp>
        <p:nvSpPr>
          <p:cNvPr id="10" name="Rectangle 9"/>
          <p:cNvSpPr/>
          <p:nvPr/>
        </p:nvSpPr>
        <p:spPr>
          <a:xfrm>
            <a:off x="4309534" y="4876797"/>
            <a:ext cx="6019801" cy="762002"/>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id-ID" b="1" dirty="0" smtClean="0"/>
              <a:t>MEMILIKI TARGET WAKTU</a:t>
            </a:r>
            <a:r>
              <a:rPr lang="id-ID" dirty="0" smtClean="0"/>
              <a:t>, kegiatan yang dilakukan harus dapat ditentukan waktunya</a:t>
            </a:r>
            <a:endParaRPr lang="id-ID" dirty="0"/>
          </a:p>
        </p:txBody>
      </p:sp>
      <p:sp>
        <p:nvSpPr>
          <p:cNvPr id="11" name="TextBox 10"/>
          <p:cNvSpPr txBox="1"/>
          <p:nvPr/>
        </p:nvSpPr>
        <p:spPr>
          <a:xfrm>
            <a:off x="347133" y="584200"/>
            <a:ext cx="3293534" cy="369332"/>
          </a:xfrm>
          <a:prstGeom prst="rect">
            <a:avLst/>
          </a:prstGeom>
          <a:noFill/>
        </p:spPr>
        <p:txBody>
          <a:bodyPr wrap="square" rtlCol="0">
            <a:spAutoFit/>
          </a:bodyPr>
          <a:lstStyle/>
          <a:p>
            <a:r>
              <a:rPr lang="id-ID" dirty="0"/>
              <a:t>2</a:t>
            </a:r>
            <a:r>
              <a:rPr lang="id-ID" dirty="0" smtClean="0"/>
              <a:t>.  Prinsip Penyusunan</a:t>
            </a:r>
            <a:endParaRPr lang="id-ID" dirty="0"/>
          </a:p>
        </p:txBody>
      </p:sp>
    </p:spTree>
    <p:extLst>
      <p:ext uri="{BB962C8B-B14F-4D97-AF65-F5344CB8AC3E}">
        <p14:creationId xmlns:p14="http://schemas.microsoft.com/office/powerpoint/2010/main" val="1178998881"/>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fade">
                                      <p:cBhvr>
                                        <p:cTn id="7" dur="5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fade">
                                      <p:cBhvr>
                                        <p:cTn id="17" dur="500"/>
                                        <p:tgtEl>
                                          <p:spTgt spid="5"/>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fade">
                                      <p:cBhvr>
                                        <p:cTn id="22" dur="500"/>
                                        <p:tgtEl>
                                          <p:spTgt spid="6"/>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7"/>
                                        </p:tgtEl>
                                        <p:attrNameLst>
                                          <p:attrName>style.visibility</p:attrName>
                                        </p:attrNameLst>
                                      </p:cBhvr>
                                      <p:to>
                                        <p:strVal val="visible"/>
                                      </p:to>
                                    </p:set>
                                    <p:animEffect transition="in" filter="fade">
                                      <p:cBhvr>
                                        <p:cTn id="27" dur="500"/>
                                        <p:tgtEl>
                                          <p:spTgt spid="7"/>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8"/>
                                        </p:tgtEl>
                                        <p:attrNameLst>
                                          <p:attrName>style.visibility</p:attrName>
                                        </p:attrNameLst>
                                      </p:cBhvr>
                                      <p:to>
                                        <p:strVal val="visible"/>
                                      </p:to>
                                    </p:set>
                                    <p:animEffect transition="in" filter="fade">
                                      <p:cBhvr>
                                        <p:cTn id="32" dur="500"/>
                                        <p:tgtEl>
                                          <p:spTgt spid="8"/>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9"/>
                                        </p:tgtEl>
                                        <p:attrNameLst>
                                          <p:attrName>style.visibility</p:attrName>
                                        </p:attrNameLst>
                                      </p:cBhvr>
                                      <p:to>
                                        <p:strVal val="visible"/>
                                      </p:to>
                                    </p:set>
                                    <p:animEffect transition="in" filter="fade">
                                      <p:cBhvr>
                                        <p:cTn id="37" dur="500"/>
                                        <p:tgtEl>
                                          <p:spTgt spid="9"/>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10"/>
                                        </p:tgtEl>
                                        <p:attrNameLst>
                                          <p:attrName>style.visibility</p:attrName>
                                        </p:attrNameLst>
                                      </p:cBhvr>
                                      <p:to>
                                        <p:strVal val="visible"/>
                                      </p:to>
                                    </p:set>
                                    <p:animEffect transition="in" filter="fade">
                                      <p:cBhvr>
                                        <p:cTn id="42"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8" grpId="0" animBg="1"/>
      <p:bldP spid="9" grpId="0" animBg="1"/>
      <p:bldP spid="10" grpId="0" animBg="1"/>
      <p:bldP spid="11"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2599267" y="2726265"/>
            <a:ext cx="1845733" cy="1405467"/>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smtClean="0"/>
              <a:t>MEMUAT KEGIATAN TUGAS JABATAN</a:t>
            </a:r>
            <a:endParaRPr lang="id-ID" dirty="0"/>
          </a:p>
        </p:txBody>
      </p:sp>
      <p:sp>
        <p:nvSpPr>
          <p:cNvPr id="4" name="Rectangle 3"/>
          <p:cNvSpPr/>
          <p:nvPr/>
        </p:nvSpPr>
        <p:spPr>
          <a:xfrm>
            <a:off x="4521200" y="2722033"/>
            <a:ext cx="1845733" cy="1405467"/>
          </a:xfrm>
          <a:prstGeom prst="rect">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smtClean="0">
                <a:solidFill>
                  <a:schemeClr val="tx1"/>
                </a:solidFill>
              </a:rPr>
              <a:t>MENGACU KEPADA RKT/PKT</a:t>
            </a:r>
            <a:endParaRPr lang="id-ID" dirty="0">
              <a:solidFill>
                <a:schemeClr val="tx1"/>
              </a:solidFill>
            </a:endParaRPr>
          </a:p>
        </p:txBody>
      </p:sp>
      <p:sp>
        <p:nvSpPr>
          <p:cNvPr id="5" name="Rectangle 4"/>
          <p:cNvSpPr/>
          <p:nvPr/>
        </p:nvSpPr>
        <p:spPr>
          <a:xfrm>
            <a:off x="6443133" y="1096432"/>
            <a:ext cx="4267200" cy="1625601"/>
          </a:xfrm>
          <a:prstGeom prst="rect">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id-ID" dirty="0" smtClean="0"/>
              <a:t>SEBAGAI IMPLEMENTASI KEBIJAKAN DALAM RANGKA MENCAPAI TUJUAN DAN SASARAN ORGANISASI YANG TELAH DITETAPKAN DAN HARUS BERORIENTASI PADA HASIL SECARA NYATA DAN TERUKUR</a:t>
            </a:r>
            <a:endParaRPr lang="id-ID" dirty="0"/>
          </a:p>
        </p:txBody>
      </p:sp>
      <p:sp>
        <p:nvSpPr>
          <p:cNvPr id="6" name="Rectangle 5"/>
          <p:cNvSpPr/>
          <p:nvPr/>
        </p:nvSpPr>
        <p:spPr>
          <a:xfrm>
            <a:off x="6443133" y="4135967"/>
            <a:ext cx="4267200" cy="1625601"/>
          </a:xfrm>
          <a:prstGeom prst="rect">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id-ID" dirty="0" smtClean="0"/>
              <a:t>DALAM MELAKSANAKAN KEGIATAN   TUGAS JABATAN PADA PRINSIPNYA PEKERJAAN DIBAGI HABIS DARI TINGKAT YANG TERTINGGI SAMPAI DENGAN TINGKAT TERENDAH SECARA HIERARKI</a:t>
            </a:r>
            <a:endParaRPr lang="id-ID" dirty="0"/>
          </a:p>
        </p:txBody>
      </p:sp>
      <p:sp>
        <p:nvSpPr>
          <p:cNvPr id="8" name="Hexagon 7"/>
          <p:cNvSpPr/>
          <p:nvPr/>
        </p:nvSpPr>
        <p:spPr>
          <a:xfrm>
            <a:off x="347133" y="2015067"/>
            <a:ext cx="2252134" cy="2819400"/>
          </a:xfrm>
          <a:prstGeom prst="hexagon">
            <a:avLst/>
          </a:prstGeom>
          <a:solidFill>
            <a:schemeClr val="tx1">
              <a:lumMod val="95000"/>
              <a:lumOff val="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smtClean="0"/>
              <a:t>SKP</a:t>
            </a:r>
            <a:endParaRPr lang="id-ID" dirty="0"/>
          </a:p>
        </p:txBody>
      </p:sp>
    </p:spTree>
    <p:extLst>
      <p:ext uri="{BB962C8B-B14F-4D97-AF65-F5344CB8AC3E}">
        <p14:creationId xmlns:p14="http://schemas.microsoft.com/office/powerpoint/2010/main" val="578918569"/>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fade">
                                      <p:cBhvr>
                                        <p:cTn id="17" dur="500"/>
                                        <p:tgtEl>
                                          <p:spTgt spid="4"/>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5"/>
                                        </p:tgtEl>
                                        <p:attrNameLst>
                                          <p:attrName>style.visibility</p:attrName>
                                        </p:attrNameLst>
                                      </p:cBhvr>
                                      <p:to>
                                        <p:strVal val="visible"/>
                                      </p:to>
                                    </p:set>
                                    <p:animEffect transition="in" filter="fade">
                                      <p:cBhvr>
                                        <p:cTn id="22" dur="500"/>
                                        <p:tgtEl>
                                          <p:spTgt spid="5"/>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6"/>
                                        </p:tgtEl>
                                        <p:attrNameLst>
                                          <p:attrName>style.visibility</p:attrName>
                                        </p:attrNameLst>
                                      </p:cBhvr>
                                      <p:to>
                                        <p:strVal val="visible"/>
                                      </p:to>
                                    </p:set>
                                    <p:animEffect transition="in" filter="fade">
                                      <p:cBhvr>
                                        <p:cTn id="2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P spid="5" grpId="0" animBg="1"/>
      <p:bldP spid="6" grpId="0" animBg="1"/>
      <p:bldP spid="8"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38667" y="463550"/>
            <a:ext cx="5757333" cy="728133"/>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smtClean="0"/>
              <a:t>PRINSIP PEKERJAAN DIBAGI HABIS TERGAMBAR DI DALAM ORGANISASI DAN TATA KERJA (OTK) SETIAP UNIT KERJA</a:t>
            </a:r>
            <a:endParaRPr lang="id-ID" dirty="0"/>
          </a:p>
        </p:txBody>
      </p:sp>
      <p:sp>
        <p:nvSpPr>
          <p:cNvPr id="3" name="Rectangle 2"/>
          <p:cNvSpPr/>
          <p:nvPr/>
        </p:nvSpPr>
        <p:spPr>
          <a:xfrm>
            <a:off x="372533" y="1481667"/>
            <a:ext cx="1329267" cy="313266"/>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smtClean="0">
                <a:solidFill>
                  <a:schemeClr val="tx1"/>
                </a:solidFill>
              </a:rPr>
              <a:t>ESELON I</a:t>
            </a:r>
            <a:endParaRPr lang="id-ID" dirty="0">
              <a:solidFill>
                <a:schemeClr val="tx1"/>
              </a:solidFill>
            </a:endParaRPr>
          </a:p>
        </p:txBody>
      </p:sp>
      <p:sp>
        <p:nvSpPr>
          <p:cNvPr id="4" name="Rectangle 3"/>
          <p:cNvSpPr/>
          <p:nvPr/>
        </p:nvSpPr>
        <p:spPr>
          <a:xfrm>
            <a:off x="1871133" y="1481667"/>
            <a:ext cx="1109134" cy="313266"/>
          </a:xfrm>
          <a:prstGeom prst="rect">
            <a:avLst/>
          </a:prstGeom>
          <a:solidFill>
            <a:schemeClr val="accent4">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smtClean="0"/>
              <a:t>Tugas</a:t>
            </a:r>
            <a:endParaRPr lang="id-ID" dirty="0"/>
          </a:p>
        </p:txBody>
      </p:sp>
      <p:sp>
        <p:nvSpPr>
          <p:cNvPr id="5" name="Rectangle 4"/>
          <p:cNvSpPr/>
          <p:nvPr/>
        </p:nvSpPr>
        <p:spPr>
          <a:xfrm>
            <a:off x="5541433" y="1481667"/>
            <a:ext cx="1109134" cy="313266"/>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smtClean="0"/>
              <a:t>Fungsi</a:t>
            </a:r>
            <a:endParaRPr lang="id-ID" dirty="0"/>
          </a:p>
        </p:txBody>
      </p:sp>
      <p:sp>
        <p:nvSpPr>
          <p:cNvPr id="6" name="Left-Right Arrow 5"/>
          <p:cNvSpPr/>
          <p:nvPr/>
        </p:nvSpPr>
        <p:spPr>
          <a:xfrm>
            <a:off x="3145367" y="1481667"/>
            <a:ext cx="2260600" cy="313266"/>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7" name="Rectangle 6"/>
          <p:cNvSpPr/>
          <p:nvPr/>
        </p:nvSpPr>
        <p:spPr>
          <a:xfrm>
            <a:off x="372533" y="2656417"/>
            <a:ext cx="1329267" cy="313266"/>
          </a:xfrm>
          <a:prstGeom prst="rect">
            <a:avLst/>
          </a:prstGeom>
          <a:solidFill>
            <a:schemeClr val="tx1">
              <a:lumMod val="50000"/>
              <a:lumOff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smtClean="0"/>
              <a:t>ESELON II</a:t>
            </a:r>
            <a:endParaRPr lang="id-ID" dirty="0"/>
          </a:p>
        </p:txBody>
      </p:sp>
      <p:sp>
        <p:nvSpPr>
          <p:cNvPr id="8" name="Rectangle 7"/>
          <p:cNvSpPr/>
          <p:nvPr/>
        </p:nvSpPr>
        <p:spPr>
          <a:xfrm>
            <a:off x="1871133" y="2656417"/>
            <a:ext cx="1109134" cy="313266"/>
          </a:xfrm>
          <a:prstGeom prst="rect">
            <a:avLst/>
          </a:prstGeom>
          <a:solidFill>
            <a:schemeClr val="accent4">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smtClean="0"/>
              <a:t>Tugas</a:t>
            </a:r>
            <a:endParaRPr lang="id-ID" dirty="0"/>
          </a:p>
        </p:txBody>
      </p:sp>
      <p:sp>
        <p:nvSpPr>
          <p:cNvPr id="9" name="Rectangle 8"/>
          <p:cNvSpPr/>
          <p:nvPr/>
        </p:nvSpPr>
        <p:spPr>
          <a:xfrm>
            <a:off x="5541433" y="2651126"/>
            <a:ext cx="1109134" cy="313266"/>
          </a:xfrm>
          <a:prstGeom prst="rect">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smtClean="0"/>
              <a:t>Fungsi</a:t>
            </a:r>
            <a:endParaRPr lang="id-ID" dirty="0"/>
          </a:p>
        </p:txBody>
      </p:sp>
      <p:sp>
        <p:nvSpPr>
          <p:cNvPr id="10" name="Left-Right Arrow 9"/>
          <p:cNvSpPr/>
          <p:nvPr/>
        </p:nvSpPr>
        <p:spPr>
          <a:xfrm>
            <a:off x="3145367" y="2624667"/>
            <a:ext cx="2260600" cy="313266"/>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11" name="Rectangle 10"/>
          <p:cNvSpPr/>
          <p:nvPr/>
        </p:nvSpPr>
        <p:spPr>
          <a:xfrm>
            <a:off x="372533" y="3746500"/>
            <a:ext cx="1329267" cy="313266"/>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smtClean="0"/>
              <a:t>ESELON III</a:t>
            </a:r>
            <a:endParaRPr lang="id-ID" dirty="0"/>
          </a:p>
        </p:txBody>
      </p:sp>
      <p:sp>
        <p:nvSpPr>
          <p:cNvPr id="12" name="Rectangle 11"/>
          <p:cNvSpPr/>
          <p:nvPr/>
        </p:nvSpPr>
        <p:spPr>
          <a:xfrm>
            <a:off x="1871133" y="3767668"/>
            <a:ext cx="1109134" cy="313266"/>
          </a:xfrm>
          <a:prstGeom prst="rect">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smtClean="0"/>
              <a:t>Tugas</a:t>
            </a:r>
            <a:endParaRPr lang="id-ID" dirty="0"/>
          </a:p>
        </p:txBody>
      </p:sp>
      <p:sp>
        <p:nvSpPr>
          <p:cNvPr id="13" name="Rectangle 12"/>
          <p:cNvSpPr/>
          <p:nvPr/>
        </p:nvSpPr>
        <p:spPr>
          <a:xfrm>
            <a:off x="5571067" y="3735917"/>
            <a:ext cx="1109134" cy="313266"/>
          </a:xfrm>
          <a:prstGeom prst="rect">
            <a:avLst/>
          </a:prstGeom>
          <a:solidFill>
            <a:schemeClr val="accent3">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smtClean="0"/>
              <a:t>Fungsi</a:t>
            </a:r>
            <a:endParaRPr lang="id-ID" dirty="0"/>
          </a:p>
        </p:txBody>
      </p:sp>
      <p:sp>
        <p:nvSpPr>
          <p:cNvPr id="14" name="Left-Right Arrow 13"/>
          <p:cNvSpPr/>
          <p:nvPr/>
        </p:nvSpPr>
        <p:spPr>
          <a:xfrm>
            <a:off x="3145367" y="3767668"/>
            <a:ext cx="2260600" cy="313266"/>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15" name="Rectangle 14"/>
          <p:cNvSpPr/>
          <p:nvPr/>
        </p:nvSpPr>
        <p:spPr>
          <a:xfrm>
            <a:off x="372533" y="5003802"/>
            <a:ext cx="1329267" cy="313266"/>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smtClean="0"/>
              <a:t>ESELON IV</a:t>
            </a:r>
            <a:endParaRPr lang="id-ID" dirty="0"/>
          </a:p>
        </p:txBody>
      </p:sp>
      <p:sp>
        <p:nvSpPr>
          <p:cNvPr id="16" name="Rectangle 15"/>
          <p:cNvSpPr/>
          <p:nvPr/>
        </p:nvSpPr>
        <p:spPr>
          <a:xfrm>
            <a:off x="1871133" y="5003802"/>
            <a:ext cx="1109134" cy="313266"/>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smtClean="0"/>
              <a:t>Tugas</a:t>
            </a:r>
            <a:endParaRPr lang="id-ID" dirty="0"/>
          </a:p>
        </p:txBody>
      </p:sp>
      <p:sp>
        <p:nvSpPr>
          <p:cNvPr id="19" name="Down Arrow 18"/>
          <p:cNvSpPr/>
          <p:nvPr/>
        </p:nvSpPr>
        <p:spPr>
          <a:xfrm>
            <a:off x="787400" y="1845733"/>
            <a:ext cx="431800" cy="55562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20" name="Down Arrow 19"/>
          <p:cNvSpPr/>
          <p:nvPr/>
        </p:nvSpPr>
        <p:spPr>
          <a:xfrm>
            <a:off x="787400" y="3086101"/>
            <a:ext cx="431800" cy="55562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21" name="Down Arrow 20"/>
          <p:cNvSpPr/>
          <p:nvPr/>
        </p:nvSpPr>
        <p:spPr>
          <a:xfrm>
            <a:off x="787400" y="4326469"/>
            <a:ext cx="431800" cy="55562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cxnSp>
        <p:nvCxnSpPr>
          <p:cNvPr id="23" name="Straight Arrow Connector 22"/>
          <p:cNvCxnSpPr/>
          <p:nvPr/>
        </p:nvCxnSpPr>
        <p:spPr>
          <a:xfrm flipH="1">
            <a:off x="2425700" y="1794932"/>
            <a:ext cx="3115733" cy="771526"/>
          </a:xfrm>
          <a:prstGeom prst="straightConnector1">
            <a:avLst/>
          </a:prstGeom>
          <a:ln w="76200">
            <a:tailEnd type="triangle"/>
          </a:ln>
        </p:spPr>
        <p:style>
          <a:lnRef idx="1">
            <a:schemeClr val="accent1"/>
          </a:lnRef>
          <a:fillRef idx="0">
            <a:schemeClr val="accent1"/>
          </a:fillRef>
          <a:effectRef idx="0">
            <a:schemeClr val="accent1"/>
          </a:effectRef>
          <a:fontRef idx="minor">
            <a:schemeClr val="tx1"/>
          </a:fontRef>
        </p:style>
      </p:cxnSp>
      <p:cxnSp>
        <p:nvCxnSpPr>
          <p:cNvPr id="26" name="Straight Arrow Connector 25"/>
          <p:cNvCxnSpPr/>
          <p:nvPr/>
        </p:nvCxnSpPr>
        <p:spPr>
          <a:xfrm flipH="1">
            <a:off x="2404533" y="2896130"/>
            <a:ext cx="3115733" cy="771526"/>
          </a:xfrm>
          <a:prstGeom prst="straightConnector1">
            <a:avLst/>
          </a:prstGeom>
          <a:ln w="76200">
            <a:tailEnd type="triangle"/>
          </a:ln>
        </p:spPr>
        <p:style>
          <a:lnRef idx="1">
            <a:schemeClr val="accent1"/>
          </a:lnRef>
          <a:fillRef idx="0">
            <a:schemeClr val="accent1"/>
          </a:fillRef>
          <a:effectRef idx="0">
            <a:schemeClr val="accent1"/>
          </a:effectRef>
          <a:fontRef idx="minor">
            <a:schemeClr val="tx1"/>
          </a:fontRef>
        </p:style>
      </p:cxnSp>
      <p:cxnSp>
        <p:nvCxnSpPr>
          <p:cNvPr id="28" name="Straight Arrow Connector 27"/>
          <p:cNvCxnSpPr/>
          <p:nvPr/>
        </p:nvCxnSpPr>
        <p:spPr>
          <a:xfrm flipH="1">
            <a:off x="2425699" y="4051564"/>
            <a:ext cx="3115733" cy="771526"/>
          </a:xfrm>
          <a:prstGeom prst="straightConnector1">
            <a:avLst/>
          </a:prstGeom>
          <a:ln w="76200">
            <a:tailEnd type="triangle"/>
          </a:ln>
        </p:spPr>
        <p:style>
          <a:lnRef idx="1">
            <a:schemeClr val="accent1"/>
          </a:lnRef>
          <a:fillRef idx="0">
            <a:schemeClr val="accent1"/>
          </a:fillRef>
          <a:effectRef idx="0">
            <a:schemeClr val="accent1"/>
          </a:effectRef>
          <a:fontRef idx="minor">
            <a:schemeClr val="tx1"/>
          </a:fontRef>
        </p:style>
      </p:cxnSp>
      <p:sp>
        <p:nvSpPr>
          <p:cNvPr id="17" name="Flowchart: Multidocument 16"/>
          <p:cNvSpPr/>
          <p:nvPr/>
        </p:nvSpPr>
        <p:spPr>
          <a:xfrm>
            <a:off x="1003300" y="5767126"/>
            <a:ext cx="1694047" cy="932408"/>
          </a:xfrm>
          <a:prstGeom prst="flowChartMultidocumen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smtClean="0"/>
              <a:t>STAF</a:t>
            </a:r>
          </a:p>
          <a:p>
            <a:pPr algn="ctr"/>
            <a:r>
              <a:rPr lang="id-ID" dirty="0" smtClean="0"/>
              <a:t>(JFU/JFT)</a:t>
            </a:r>
            <a:endParaRPr lang="id-ID" dirty="0"/>
          </a:p>
        </p:txBody>
      </p:sp>
      <p:cxnSp>
        <p:nvCxnSpPr>
          <p:cNvPr id="22" name="Straight Arrow Connector 21"/>
          <p:cNvCxnSpPr>
            <a:stCxn id="15" idx="2"/>
          </p:cNvCxnSpPr>
          <p:nvPr/>
        </p:nvCxnSpPr>
        <p:spPr>
          <a:xfrm>
            <a:off x="1037167" y="5317068"/>
            <a:ext cx="1388532" cy="450058"/>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25" name="Straight Arrow Connector 24"/>
          <p:cNvCxnSpPr>
            <a:stCxn id="15" idx="2"/>
          </p:cNvCxnSpPr>
          <p:nvPr/>
        </p:nvCxnSpPr>
        <p:spPr>
          <a:xfrm>
            <a:off x="1037167" y="5317068"/>
            <a:ext cx="762757" cy="450058"/>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cxnSp>
        <p:nvCxnSpPr>
          <p:cNvPr id="29" name="Straight Arrow Connector 28"/>
          <p:cNvCxnSpPr>
            <a:stCxn id="15" idx="2"/>
          </p:cNvCxnSpPr>
          <p:nvPr/>
        </p:nvCxnSpPr>
        <p:spPr>
          <a:xfrm>
            <a:off x="1037167" y="5317068"/>
            <a:ext cx="524934" cy="450058"/>
          </a:xfrm>
          <a:prstGeom prst="straightConnector1">
            <a:avLst/>
          </a:prstGeom>
          <a:ln w="28575">
            <a:tailEnd type="triangle"/>
          </a:ln>
        </p:spPr>
        <p:style>
          <a:lnRef idx="1">
            <a:schemeClr val="accent1"/>
          </a:lnRef>
          <a:fillRef idx="0">
            <a:schemeClr val="accent1"/>
          </a:fillRef>
          <a:effectRef idx="0">
            <a:schemeClr val="accent1"/>
          </a:effectRef>
          <a:fontRef idx="minor">
            <a:schemeClr val="tx1"/>
          </a:fontRef>
        </p:style>
      </p:cxnSp>
      <p:sp>
        <p:nvSpPr>
          <p:cNvPr id="31" name="Rectangle 30"/>
          <p:cNvSpPr/>
          <p:nvPr/>
        </p:nvSpPr>
        <p:spPr>
          <a:xfrm>
            <a:off x="7302500" y="1023541"/>
            <a:ext cx="4610501" cy="1055515"/>
          </a:xfrm>
          <a:prstGeom prst="rect">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id-ID" sz="1600" dirty="0" smtClean="0">
                <a:solidFill>
                  <a:schemeClr val="bg1"/>
                </a:solidFill>
              </a:rPr>
              <a:t>Koordinasi, pembinaan, penyelenggaraan, perumusan kebijakan, menetapkan, penyusunan, pemberian bimbingan, pelaksanaan, pemantauan, evaluasi dan pelaporan, dll</a:t>
            </a:r>
            <a:endParaRPr lang="id-ID" sz="1600" dirty="0">
              <a:solidFill>
                <a:schemeClr val="bg1"/>
              </a:solidFill>
            </a:endParaRPr>
          </a:p>
        </p:txBody>
      </p:sp>
      <p:sp>
        <p:nvSpPr>
          <p:cNvPr id="32" name="Rectangle 31"/>
          <p:cNvSpPr/>
          <p:nvPr/>
        </p:nvSpPr>
        <p:spPr>
          <a:xfrm>
            <a:off x="7302500" y="2207721"/>
            <a:ext cx="4610501" cy="1055515"/>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id-ID" sz="1600" dirty="0" smtClean="0">
                <a:solidFill>
                  <a:schemeClr val="tx1"/>
                </a:solidFill>
              </a:rPr>
              <a:t>Penyusunan, pelaksanaan urusan, pengelolaan, pembinaan, pengkajian, koordinasi pelaksanaan, fasilitasi dan bimbingan, evaluasi dan pemantauan, dll</a:t>
            </a:r>
            <a:endParaRPr lang="id-ID" sz="1600" dirty="0">
              <a:solidFill>
                <a:schemeClr val="tx1"/>
              </a:solidFill>
            </a:endParaRPr>
          </a:p>
        </p:txBody>
      </p:sp>
      <p:sp>
        <p:nvSpPr>
          <p:cNvPr id="33" name="Rectangle 32"/>
          <p:cNvSpPr/>
          <p:nvPr/>
        </p:nvSpPr>
        <p:spPr>
          <a:xfrm>
            <a:off x="7302499" y="3429000"/>
            <a:ext cx="4610501" cy="1055515"/>
          </a:xfrm>
          <a:prstGeom prst="rect">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id-ID" sz="1600" dirty="0" smtClean="0">
                <a:solidFill>
                  <a:schemeClr val="bg1"/>
                </a:solidFill>
              </a:rPr>
              <a:t>Pulahta, koordinasi dan sinkronisasi, pelaksanaan, pengelolaan, pengkajian, penyusunan, pengembangan, fasilitasi dan bimbingnan,evaluasi, perumusan kebijakan, pemantauan dan evaluasi, dll</a:t>
            </a:r>
            <a:endParaRPr lang="id-ID" sz="1600" dirty="0">
              <a:solidFill>
                <a:schemeClr val="bg1"/>
              </a:solidFill>
            </a:endParaRPr>
          </a:p>
        </p:txBody>
      </p:sp>
      <p:sp>
        <p:nvSpPr>
          <p:cNvPr id="34" name="Rectangle 33"/>
          <p:cNvSpPr/>
          <p:nvPr/>
        </p:nvSpPr>
        <p:spPr>
          <a:xfrm>
            <a:off x="7302498" y="4632677"/>
            <a:ext cx="4610501" cy="1055515"/>
          </a:xfrm>
          <a:prstGeom prst="rect">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id-ID" sz="1600" dirty="0" smtClean="0">
                <a:solidFill>
                  <a:schemeClr val="bg1"/>
                </a:solidFill>
              </a:rPr>
              <a:t>Penyusunan bahan, melakukan urusan, penelaahan, pengkajian, pulahta, pemantauan dan evaluasi, pengelolaan dan perawatan sarpras, penyimpanan, dll</a:t>
            </a:r>
            <a:endParaRPr lang="id-ID" sz="1600" dirty="0">
              <a:solidFill>
                <a:schemeClr val="bg1"/>
              </a:solidFill>
            </a:endParaRPr>
          </a:p>
        </p:txBody>
      </p:sp>
      <p:sp>
        <p:nvSpPr>
          <p:cNvPr id="35" name="TextBox 34"/>
          <p:cNvSpPr txBox="1"/>
          <p:nvPr/>
        </p:nvSpPr>
        <p:spPr>
          <a:xfrm>
            <a:off x="7469204" y="548640"/>
            <a:ext cx="4158114" cy="369332"/>
          </a:xfrm>
          <a:prstGeom prst="rect">
            <a:avLst/>
          </a:prstGeom>
          <a:noFill/>
        </p:spPr>
        <p:txBody>
          <a:bodyPr wrap="square" rtlCol="0">
            <a:spAutoFit/>
          </a:bodyPr>
          <a:lstStyle/>
          <a:p>
            <a:pPr algn="ctr"/>
            <a:r>
              <a:rPr lang="id-ID" dirty="0" smtClean="0"/>
              <a:t>RANAH KATA-KATA DALAM OTK</a:t>
            </a:r>
            <a:endParaRPr lang="id-ID" dirty="0"/>
          </a:p>
        </p:txBody>
      </p:sp>
      <p:sp>
        <p:nvSpPr>
          <p:cNvPr id="36" name="Rectangle 35"/>
          <p:cNvSpPr/>
          <p:nvPr/>
        </p:nvSpPr>
        <p:spPr>
          <a:xfrm>
            <a:off x="3217333" y="5910262"/>
            <a:ext cx="7466709" cy="78927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id-ID" dirty="0" smtClean="0">
                <a:solidFill>
                  <a:schemeClr val="bg1"/>
                </a:solidFill>
              </a:rPr>
              <a:t>Menyiapkan konsep, menyiapkan bahan, menganalisis, meng-</a:t>
            </a:r>
            <a:r>
              <a:rPr lang="id-ID" i="1" dirty="0" smtClean="0">
                <a:solidFill>
                  <a:schemeClr val="bg1"/>
                </a:solidFill>
              </a:rPr>
              <a:t>entry</a:t>
            </a:r>
            <a:r>
              <a:rPr lang="id-ID" dirty="0">
                <a:solidFill>
                  <a:schemeClr val="bg1"/>
                </a:solidFill>
              </a:rPr>
              <a:t> </a:t>
            </a:r>
            <a:r>
              <a:rPr lang="id-ID" dirty="0" smtClean="0">
                <a:solidFill>
                  <a:schemeClr val="bg1"/>
                </a:solidFill>
              </a:rPr>
              <a:t>data, memeriksa berkas, mengumpulkan, menerima, menyortir, mengirim. dll.</a:t>
            </a:r>
            <a:endParaRPr lang="id-ID" dirty="0">
              <a:solidFill>
                <a:schemeClr val="bg1"/>
              </a:solidFill>
            </a:endParaRPr>
          </a:p>
        </p:txBody>
      </p:sp>
      <p:sp>
        <p:nvSpPr>
          <p:cNvPr id="37" name="TextBox 36"/>
          <p:cNvSpPr txBox="1"/>
          <p:nvPr/>
        </p:nvSpPr>
        <p:spPr>
          <a:xfrm>
            <a:off x="3217333" y="5441472"/>
            <a:ext cx="3945465" cy="369332"/>
          </a:xfrm>
          <a:prstGeom prst="rect">
            <a:avLst/>
          </a:prstGeom>
          <a:noFill/>
        </p:spPr>
        <p:txBody>
          <a:bodyPr wrap="square" rtlCol="0">
            <a:spAutoFit/>
          </a:bodyPr>
          <a:lstStyle/>
          <a:p>
            <a:r>
              <a:rPr lang="id-ID" dirty="0" smtClean="0"/>
              <a:t>Ranah kata-kata Uraian tugas jabatan</a:t>
            </a:r>
            <a:endParaRPr lang="id-ID" dirty="0"/>
          </a:p>
        </p:txBody>
      </p:sp>
      <p:sp>
        <p:nvSpPr>
          <p:cNvPr id="38" name="Right Arrow 37"/>
          <p:cNvSpPr/>
          <p:nvPr/>
        </p:nvSpPr>
        <p:spPr>
          <a:xfrm>
            <a:off x="6805061" y="1481667"/>
            <a:ext cx="385011" cy="31326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39" name="Right Arrow 38"/>
          <p:cNvSpPr/>
          <p:nvPr/>
        </p:nvSpPr>
        <p:spPr>
          <a:xfrm>
            <a:off x="6784028" y="2655760"/>
            <a:ext cx="385011" cy="31326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41" name="Right Arrow 40"/>
          <p:cNvSpPr/>
          <p:nvPr/>
        </p:nvSpPr>
        <p:spPr>
          <a:xfrm>
            <a:off x="6805060" y="3742932"/>
            <a:ext cx="385011" cy="31326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42" name="Right Arrow 41"/>
          <p:cNvSpPr/>
          <p:nvPr/>
        </p:nvSpPr>
        <p:spPr>
          <a:xfrm>
            <a:off x="2760356" y="6148265"/>
            <a:ext cx="385011" cy="31326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43" name="Right Arrow 42"/>
          <p:cNvSpPr/>
          <p:nvPr/>
        </p:nvSpPr>
        <p:spPr>
          <a:xfrm>
            <a:off x="6805060" y="5003801"/>
            <a:ext cx="385011" cy="31326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Tree>
    <p:extLst>
      <p:ext uri="{BB962C8B-B14F-4D97-AF65-F5344CB8AC3E}">
        <p14:creationId xmlns:p14="http://schemas.microsoft.com/office/powerpoint/2010/main" val="1441628063"/>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fade">
                                      <p:cBhvr>
                                        <p:cTn id="17" dur="500"/>
                                        <p:tgtEl>
                                          <p:spTgt spid="4"/>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5"/>
                                        </p:tgtEl>
                                        <p:attrNameLst>
                                          <p:attrName>style.visibility</p:attrName>
                                        </p:attrNameLst>
                                      </p:cBhvr>
                                      <p:to>
                                        <p:strVal val="visible"/>
                                      </p:to>
                                    </p:set>
                                    <p:animEffect transition="in" filter="fade">
                                      <p:cBhvr>
                                        <p:cTn id="22" dur="500"/>
                                        <p:tgtEl>
                                          <p:spTgt spid="5"/>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6"/>
                                        </p:tgtEl>
                                        <p:attrNameLst>
                                          <p:attrName>style.visibility</p:attrName>
                                        </p:attrNameLst>
                                      </p:cBhvr>
                                      <p:to>
                                        <p:strVal val="visible"/>
                                      </p:to>
                                    </p:set>
                                    <p:animEffect transition="in" filter="fade">
                                      <p:cBhvr>
                                        <p:cTn id="27" dur="500"/>
                                        <p:tgtEl>
                                          <p:spTgt spid="6"/>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19"/>
                                        </p:tgtEl>
                                        <p:attrNameLst>
                                          <p:attrName>style.visibility</p:attrName>
                                        </p:attrNameLst>
                                      </p:cBhvr>
                                      <p:to>
                                        <p:strVal val="visible"/>
                                      </p:to>
                                    </p:set>
                                    <p:animEffect transition="in" filter="fade">
                                      <p:cBhvr>
                                        <p:cTn id="32" dur="500"/>
                                        <p:tgtEl>
                                          <p:spTgt spid="19"/>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7"/>
                                        </p:tgtEl>
                                        <p:attrNameLst>
                                          <p:attrName>style.visibility</p:attrName>
                                        </p:attrNameLst>
                                      </p:cBhvr>
                                      <p:to>
                                        <p:strVal val="visible"/>
                                      </p:to>
                                    </p:set>
                                    <p:animEffect transition="in" filter="fade">
                                      <p:cBhvr>
                                        <p:cTn id="37" dur="500"/>
                                        <p:tgtEl>
                                          <p:spTgt spid="7"/>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8"/>
                                        </p:tgtEl>
                                        <p:attrNameLst>
                                          <p:attrName>style.visibility</p:attrName>
                                        </p:attrNameLst>
                                      </p:cBhvr>
                                      <p:to>
                                        <p:strVal val="visible"/>
                                      </p:to>
                                    </p:set>
                                    <p:animEffect transition="in" filter="fade">
                                      <p:cBhvr>
                                        <p:cTn id="42" dur="500"/>
                                        <p:tgtEl>
                                          <p:spTgt spid="8"/>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23"/>
                                        </p:tgtEl>
                                        <p:attrNameLst>
                                          <p:attrName>style.visibility</p:attrName>
                                        </p:attrNameLst>
                                      </p:cBhvr>
                                      <p:to>
                                        <p:strVal val="visible"/>
                                      </p:to>
                                    </p:set>
                                    <p:animEffect transition="in" filter="fade">
                                      <p:cBhvr>
                                        <p:cTn id="47" dur="500"/>
                                        <p:tgtEl>
                                          <p:spTgt spid="23"/>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9"/>
                                        </p:tgtEl>
                                        <p:attrNameLst>
                                          <p:attrName>style.visibility</p:attrName>
                                        </p:attrNameLst>
                                      </p:cBhvr>
                                      <p:to>
                                        <p:strVal val="visible"/>
                                      </p:to>
                                    </p:set>
                                    <p:animEffect transition="in" filter="fade">
                                      <p:cBhvr>
                                        <p:cTn id="52" dur="500"/>
                                        <p:tgtEl>
                                          <p:spTgt spid="9"/>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grpId="0" nodeType="clickEffect">
                                  <p:stCondLst>
                                    <p:cond delay="0"/>
                                  </p:stCondLst>
                                  <p:childTnLst>
                                    <p:set>
                                      <p:cBhvr>
                                        <p:cTn id="56" dur="1" fill="hold">
                                          <p:stCondLst>
                                            <p:cond delay="0"/>
                                          </p:stCondLst>
                                        </p:cTn>
                                        <p:tgtEl>
                                          <p:spTgt spid="10"/>
                                        </p:tgtEl>
                                        <p:attrNameLst>
                                          <p:attrName>style.visibility</p:attrName>
                                        </p:attrNameLst>
                                      </p:cBhvr>
                                      <p:to>
                                        <p:strVal val="visible"/>
                                      </p:to>
                                    </p:set>
                                    <p:animEffect transition="in" filter="fade">
                                      <p:cBhvr>
                                        <p:cTn id="57" dur="500"/>
                                        <p:tgtEl>
                                          <p:spTgt spid="10"/>
                                        </p:tgtEl>
                                      </p:cBhvr>
                                    </p:animEffect>
                                  </p:childTnLst>
                                </p:cTn>
                              </p:par>
                            </p:childTnLst>
                          </p:cTn>
                        </p:par>
                      </p:childTnLst>
                    </p:cTn>
                  </p:par>
                  <p:par>
                    <p:cTn id="58" fill="hold">
                      <p:stCondLst>
                        <p:cond delay="indefinite"/>
                      </p:stCondLst>
                      <p:childTnLst>
                        <p:par>
                          <p:cTn id="59" fill="hold">
                            <p:stCondLst>
                              <p:cond delay="0"/>
                            </p:stCondLst>
                            <p:childTnLst>
                              <p:par>
                                <p:cTn id="60" presetID="10" presetClass="entr" presetSubtype="0" fill="hold" grpId="0" nodeType="clickEffect">
                                  <p:stCondLst>
                                    <p:cond delay="0"/>
                                  </p:stCondLst>
                                  <p:childTnLst>
                                    <p:set>
                                      <p:cBhvr>
                                        <p:cTn id="61" dur="1" fill="hold">
                                          <p:stCondLst>
                                            <p:cond delay="0"/>
                                          </p:stCondLst>
                                        </p:cTn>
                                        <p:tgtEl>
                                          <p:spTgt spid="20"/>
                                        </p:tgtEl>
                                        <p:attrNameLst>
                                          <p:attrName>style.visibility</p:attrName>
                                        </p:attrNameLst>
                                      </p:cBhvr>
                                      <p:to>
                                        <p:strVal val="visible"/>
                                      </p:to>
                                    </p:set>
                                    <p:animEffect transition="in" filter="fade">
                                      <p:cBhvr>
                                        <p:cTn id="62" dur="500"/>
                                        <p:tgtEl>
                                          <p:spTgt spid="20"/>
                                        </p:tgtEl>
                                      </p:cBhvr>
                                    </p:animEffect>
                                  </p:childTnLst>
                                </p:cTn>
                              </p:par>
                            </p:childTnLst>
                          </p:cTn>
                        </p:par>
                      </p:childTnLst>
                    </p:cTn>
                  </p:par>
                  <p:par>
                    <p:cTn id="63" fill="hold">
                      <p:stCondLst>
                        <p:cond delay="indefinite"/>
                      </p:stCondLst>
                      <p:childTnLst>
                        <p:par>
                          <p:cTn id="64" fill="hold">
                            <p:stCondLst>
                              <p:cond delay="0"/>
                            </p:stCondLst>
                            <p:childTnLst>
                              <p:par>
                                <p:cTn id="65" presetID="10" presetClass="entr" presetSubtype="0" fill="hold" grpId="0" nodeType="clickEffect">
                                  <p:stCondLst>
                                    <p:cond delay="0"/>
                                  </p:stCondLst>
                                  <p:childTnLst>
                                    <p:set>
                                      <p:cBhvr>
                                        <p:cTn id="66" dur="1" fill="hold">
                                          <p:stCondLst>
                                            <p:cond delay="0"/>
                                          </p:stCondLst>
                                        </p:cTn>
                                        <p:tgtEl>
                                          <p:spTgt spid="11"/>
                                        </p:tgtEl>
                                        <p:attrNameLst>
                                          <p:attrName>style.visibility</p:attrName>
                                        </p:attrNameLst>
                                      </p:cBhvr>
                                      <p:to>
                                        <p:strVal val="visible"/>
                                      </p:to>
                                    </p:set>
                                    <p:animEffect transition="in" filter="fade">
                                      <p:cBhvr>
                                        <p:cTn id="67" dur="500"/>
                                        <p:tgtEl>
                                          <p:spTgt spid="11"/>
                                        </p:tgtEl>
                                      </p:cBhvr>
                                    </p:animEffect>
                                  </p:childTnLst>
                                </p:cTn>
                              </p:par>
                            </p:childTnLst>
                          </p:cTn>
                        </p:par>
                      </p:childTnLst>
                    </p:cTn>
                  </p:par>
                  <p:par>
                    <p:cTn id="68" fill="hold">
                      <p:stCondLst>
                        <p:cond delay="indefinite"/>
                      </p:stCondLst>
                      <p:childTnLst>
                        <p:par>
                          <p:cTn id="69" fill="hold">
                            <p:stCondLst>
                              <p:cond delay="0"/>
                            </p:stCondLst>
                            <p:childTnLst>
                              <p:par>
                                <p:cTn id="70" presetID="10" presetClass="entr" presetSubtype="0" fill="hold" grpId="0" nodeType="clickEffect">
                                  <p:stCondLst>
                                    <p:cond delay="0"/>
                                  </p:stCondLst>
                                  <p:childTnLst>
                                    <p:set>
                                      <p:cBhvr>
                                        <p:cTn id="71" dur="1" fill="hold">
                                          <p:stCondLst>
                                            <p:cond delay="0"/>
                                          </p:stCondLst>
                                        </p:cTn>
                                        <p:tgtEl>
                                          <p:spTgt spid="12"/>
                                        </p:tgtEl>
                                        <p:attrNameLst>
                                          <p:attrName>style.visibility</p:attrName>
                                        </p:attrNameLst>
                                      </p:cBhvr>
                                      <p:to>
                                        <p:strVal val="visible"/>
                                      </p:to>
                                    </p:set>
                                    <p:animEffect transition="in" filter="fade">
                                      <p:cBhvr>
                                        <p:cTn id="72" dur="500"/>
                                        <p:tgtEl>
                                          <p:spTgt spid="12"/>
                                        </p:tgtEl>
                                      </p:cBhvr>
                                    </p:animEffect>
                                  </p:childTnLst>
                                </p:cTn>
                              </p:par>
                            </p:childTnLst>
                          </p:cTn>
                        </p:par>
                      </p:childTnLst>
                    </p:cTn>
                  </p:par>
                  <p:par>
                    <p:cTn id="73" fill="hold">
                      <p:stCondLst>
                        <p:cond delay="indefinite"/>
                      </p:stCondLst>
                      <p:childTnLst>
                        <p:par>
                          <p:cTn id="74" fill="hold">
                            <p:stCondLst>
                              <p:cond delay="0"/>
                            </p:stCondLst>
                            <p:childTnLst>
                              <p:par>
                                <p:cTn id="75" presetID="10" presetClass="entr" presetSubtype="0" fill="hold" nodeType="clickEffect">
                                  <p:stCondLst>
                                    <p:cond delay="0"/>
                                  </p:stCondLst>
                                  <p:childTnLst>
                                    <p:set>
                                      <p:cBhvr>
                                        <p:cTn id="76" dur="1" fill="hold">
                                          <p:stCondLst>
                                            <p:cond delay="0"/>
                                          </p:stCondLst>
                                        </p:cTn>
                                        <p:tgtEl>
                                          <p:spTgt spid="26"/>
                                        </p:tgtEl>
                                        <p:attrNameLst>
                                          <p:attrName>style.visibility</p:attrName>
                                        </p:attrNameLst>
                                      </p:cBhvr>
                                      <p:to>
                                        <p:strVal val="visible"/>
                                      </p:to>
                                    </p:set>
                                    <p:animEffect transition="in" filter="fade">
                                      <p:cBhvr>
                                        <p:cTn id="77" dur="500"/>
                                        <p:tgtEl>
                                          <p:spTgt spid="26"/>
                                        </p:tgtEl>
                                      </p:cBhvr>
                                    </p:animEffect>
                                  </p:childTnLst>
                                </p:cTn>
                              </p:par>
                            </p:childTnLst>
                          </p:cTn>
                        </p:par>
                      </p:childTnLst>
                    </p:cTn>
                  </p:par>
                  <p:par>
                    <p:cTn id="78" fill="hold">
                      <p:stCondLst>
                        <p:cond delay="indefinite"/>
                      </p:stCondLst>
                      <p:childTnLst>
                        <p:par>
                          <p:cTn id="79" fill="hold">
                            <p:stCondLst>
                              <p:cond delay="0"/>
                            </p:stCondLst>
                            <p:childTnLst>
                              <p:par>
                                <p:cTn id="80" presetID="10" presetClass="entr" presetSubtype="0" fill="hold" grpId="0" nodeType="clickEffect">
                                  <p:stCondLst>
                                    <p:cond delay="0"/>
                                  </p:stCondLst>
                                  <p:childTnLst>
                                    <p:set>
                                      <p:cBhvr>
                                        <p:cTn id="81" dur="1" fill="hold">
                                          <p:stCondLst>
                                            <p:cond delay="0"/>
                                          </p:stCondLst>
                                        </p:cTn>
                                        <p:tgtEl>
                                          <p:spTgt spid="13"/>
                                        </p:tgtEl>
                                        <p:attrNameLst>
                                          <p:attrName>style.visibility</p:attrName>
                                        </p:attrNameLst>
                                      </p:cBhvr>
                                      <p:to>
                                        <p:strVal val="visible"/>
                                      </p:to>
                                    </p:set>
                                    <p:animEffect transition="in" filter="fade">
                                      <p:cBhvr>
                                        <p:cTn id="82" dur="500"/>
                                        <p:tgtEl>
                                          <p:spTgt spid="13"/>
                                        </p:tgtEl>
                                      </p:cBhvr>
                                    </p:animEffect>
                                  </p:childTnLst>
                                </p:cTn>
                              </p:par>
                            </p:childTnLst>
                          </p:cTn>
                        </p:par>
                      </p:childTnLst>
                    </p:cTn>
                  </p:par>
                  <p:par>
                    <p:cTn id="83" fill="hold">
                      <p:stCondLst>
                        <p:cond delay="indefinite"/>
                      </p:stCondLst>
                      <p:childTnLst>
                        <p:par>
                          <p:cTn id="84" fill="hold">
                            <p:stCondLst>
                              <p:cond delay="0"/>
                            </p:stCondLst>
                            <p:childTnLst>
                              <p:par>
                                <p:cTn id="85" presetID="10" presetClass="entr" presetSubtype="0" fill="hold" grpId="0" nodeType="clickEffect">
                                  <p:stCondLst>
                                    <p:cond delay="0"/>
                                  </p:stCondLst>
                                  <p:childTnLst>
                                    <p:set>
                                      <p:cBhvr>
                                        <p:cTn id="86" dur="1" fill="hold">
                                          <p:stCondLst>
                                            <p:cond delay="0"/>
                                          </p:stCondLst>
                                        </p:cTn>
                                        <p:tgtEl>
                                          <p:spTgt spid="14"/>
                                        </p:tgtEl>
                                        <p:attrNameLst>
                                          <p:attrName>style.visibility</p:attrName>
                                        </p:attrNameLst>
                                      </p:cBhvr>
                                      <p:to>
                                        <p:strVal val="visible"/>
                                      </p:to>
                                    </p:set>
                                    <p:animEffect transition="in" filter="fade">
                                      <p:cBhvr>
                                        <p:cTn id="87" dur="500"/>
                                        <p:tgtEl>
                                          <p:spTgt spid="14"/>
                                        </p:tgtEl>
                                      </p:cBhvr>
                                    </p:animEffect>
                                  </p:childTnLst>
                                </p:cTn>
                              </p:par>
                            </p:childTnLst>
                          </p:cTn>
                        </p:par>
                      </p:childTnLst>
                    </p:cTn>
                  </p:par>
                  <p:par>
                    <p:cTn id="88" fill="hold">
                      <p:stCondLst>
                        <p:cond delay="indefinite"/>
                      </p:stCondLst>
                      <p:childTnLst>
                        <p:par>
                          <p:cTn id="89" fill="hold">
                            <p:stCondLst>
                              <p:cond delay="0"/>
                            </p:stCondLst>
                            <p:childTnLst>
                              <p:par>
                                <p:cTn id="90" presetID="10" presetClass="entr" presetSubtype="0" fill="hold" grpId="0" nodeType="clickEffect">
                                  <p:stCondLst>
                                    <p:cond delay="0"/>
                                  </p:stCondLst>
                                  <p:childTnLst>
                                    <p:set>
                                      <p:cBhvr>
                                        <p:cTn id="91" dur="1" fill="hold">
                                          <p:stCondLst>
                                            <p:cond delay="0"/>
                                          </p:stCondLst>
                                        </p:cTn>
                                        <p:tgtEl>
                                          <p:spTgt spid="21"/>
                                        </p:tgtEl>
                                        <p:attrNameLst>
                                          <p:attrName>style.visibility</p:attrName>
                                        </p:attrNameLst>
                                      </p:cBhvr>
                                      <p:to>
                                        <p:strVal val="visible"/>
                                      </p:to>
                                    </p:set>
                                    <p:animEffect transition="in" filter="fade">
                                      <p:cBhvr>
                                        <p:cTn id="92" dur="500"/>
                                        <p:tgtEl>
                                          <p:spTgt spid="21"/>
                                        </p:tgtEl>
                                      </p:cBhvr>
                                    </p:animEffect>
                                  </p:childTnLst>
                                </p:cTn>
                              </p:par>
                            </p:childTnLst>
                          </p:cTn>
                        </p:par>
                      </p:childTnLst>
                    </p:cTn>
                  </p:par>
                  <p:par>
                    <p:cTn id="93" fill="hold">
                      <p:stCondLst>
                        <p:cond delay="indefinite"/>
                      </p:stCondLst>
                      <p:childTnLst>
                        <p:par>
                          <p:cTn id="94" fill="hold">
                            <p:stCondLst>
                              <p:cond delay="0"/>
                            </p:stCondLst>
                            <p:childTnLst>
                              <p:par>
                                <p:cTn id="95" presetID="10" presetClass="entr" presetSubtype="0" fill="hold" grpId="0" nodeType="clickEffect">
                                  <p:stCondLst>
                                    <p:cond delay="0"/>
                                  </p:stCondLst>
                                  <p:childTnLst>
                                    <p:set>
                                      <p:cBhvr>
                                        <p:cTn id="96" dur="1" fill="hold">
                                          <p:stCondLst>
                                            <p:cond delay="0"/>
                                          </p:stCondLst>
                                        </p:cTn>
                                        <p:tgtEl>
                                          <p:spTgt spid="15"/>
                                        </p:tgtEl>
                                        <p:attrNameLst>
                                          <p:attrName>style.visibility</p:attrName>
                                        </p:attrNameLst>
                                      </p:cBhvr>
                                      <p:to>
                                        <p:strVal val="visible"/>
                                      </p:to>
                                    </p:set>
                                    <p:animEffect transition="in" filter="fade">
                                      <p:cBhvr>
                                        <p:cTn id="97" dur="500"/>
                                        <p:tgtEl>
                                          <p:spTgt spid="15"/>
                                        </p:tgtEl>
                                      </p:cBhvr>
                                    </p:animEffect>
                                  </p:childTnLst>
                                </p:cTn>
                              </p:par>
                            </p:childTnLst>
                          </p:cTn>
                        </p:par>
                      </p:childTnLst>
                    </p:cTn>
                  </p:par>
                  <p:par>
                    <p:cTn id="98" fill="hold">
                      <p:stCondLst>
                        <p:cond delay="indefinite"/>
                      </p:stCondLst>
                      <p:childTnLst>
                        <p:par>
                          <p:cTn id="99" fill="hold">
                            <p:stCondLst>
                              <p:cond delay="0"/>
                            </p:stCondLst>
                            <p:childTnLst>
                              <p:par>
                                <p:cTn id="100" presetID="10" presetClass="entr" presetSubtype="0" fill="hold" grpId="0" nodeType="clickEffect">
                                  <p:stCondLst>
                                    <p:cond delay="0"/>
                                  </p:stCondLst>
                                  <p:childTnLst>
                                    <p:set>
                                      <p:cBhvr>
                                        <p:cTn id="101" dur="1" fill="hold">
                                          <p:stCondLst>
                                            <p:cond delay="0"/>
                                          </p:stCondLst>
                                        </p:cTn>
                                        <p:tgtEl>
                                          <p:spTgt spid="16"/>
                                        </p:tgtEl>
                                        <p:attrNameLst>
                                          <p:attrName>style.visibility</p:attrName>
                                        </p:attrNameLst>
                                      </p:cBhvr>
                                      <p:to>
                                        <p:strVal val="visible"/>
                                      </p:to>
                                    </p:set>
                                    <p:animEffect transition="in" filter="fade">
                                      <p:cBhvr>
                                        <p:cTn id="102" dur="500"/>
                                        <p:tgtEl>
                                          <p:spTgt spid="16"/>
                                        </p:tgtEl>
                                      </p:cBhvr>
                                    </p:animEffect>
                                  </p:childTnLst>
                                </p:cTn>
                              </p:par>
                            </p:childTnLst>
                          </p:cTn>
                        </p:par>
                      </p:childTnLst>
                    </p:cTn>
                  </p:par>
                  <p:par>
                    <p:cTn id="103" fill="hold">
                      <p:stCondLst>
                        <p:cond delay="indefinite"/>
                      </p:stCondLst>
                      <p:childTnLst>
                        <p:par>
                          <p:cTn id="104" fill="hold">
                            <p:stCondLst>
                              <p:cond delay="0"/>
                            </p:stCondLst>
                            <p:childTnLst>
                              <p:par>
                                <p:cTn id="105" presetID="10" presetClass="entr" presetSubtype="0" fill="hold" nodeType="clickEffect">
                                  <p:stCondLst>
                                    <p:cond delay="0"/>
                                  </p:stCondLst>
                                  <p:childTnLst>
                                    <p:set>
                                      <p:cBhvr>
                                        <p:cTn id="106" dur="1" fill="hold">
                                          <p:stCondLst>
                                            <p:cond delay="0"/>
                                          </p:stCondLst>
                                        </p:cTn>
                                        <p:tgtEl>
                                          <p:spTgt spid="28"/>
                                        </p:tgtEl>
                                        <p:attrNameLst>
                                          <p:attrName>style.visibility</p:attrName>
                                        </p:attrNameLst>
                                      </p:cBhvr>
                                      <p:to>
                                        <p:strVal val="visible"/>
                                      </p:to>
                                    </p:set>
                                    <p:animEffect transition="in" filter="fade">
                                      <p:cBhvr>
                                        <p:cTn id="107" dur="500"/>
                                        <p:tgtEl>
                                          <p:spTgt spid="28"/>
                                        </p:tgtEl>
                                      </p:cBhvr>
                                    </p:animEffect>
                                  </p:childTnLst>
                                </p:cTn>
                              </p:par>
                            </p:childTnLst>
                          </p:cTn>
                        </p:par>
                      </p:childTnLst>
                    </p:cTn>
                  </p:par>
                  <p:par>
                    <p:cTn id="108" fill="hold">
                      <p:stCondLst>
                        <p:cond delay="indefinite"/>
                      </p:stCondLst>
                      <p:childTnLst>
                        <p:par>
                          <p:cTn id="109" fill="hold">
                            <p:stCondLst>
                              <p:cond delay="0"/>
                            </p:stCondLst>
                            <p:childTnLst>
                              <p:par>
                                <p:cTn id="110" presetID="10" presetClass="entr" presetSubtype="0" fill="hold" nodeType="clickEffect">
                                  <p:stCondLst>
                                    <p:cond delay="0"/>
                                  </p:stCondLst>
                                  <p:childTnLst>
                                    <p:set>
                                      <p:cBhvr>
                                        <p:cTn id="111" dur="1" fill="hold">
                                          <p:stCondLst>
                                            <p:cond delay="0"/>
                                          </p:stCondLst>
                                        </p:cTn>
                                        <p:tgtEl>
                                          <p:spTgt spid="22"/>
                                        </p:tgtEl>
                                        <p:attrNameLst>
                                          <p:attrName>style.visibility</p:attrName>
                                        </p:attrNameLst>
                                      </p:cBhvr>
                                      <p:to>
                                        <p:strVal val="visible"/>
                                      </p:to>
                                    </p:set>
                                    <p:animEffect transition="in" filter="fade">
                                      <p:cBhvr>
                                        <p:cTn id="112" dur="500"/>
                                        <p:tgtEl>
                                          <p:spTgt spid="22"/>
                                        </p:tgtEl>
                                      </p:cBhvr>
                                    </p:animEffect>
                                  </p:childTnLst>
                                </p:cTn>
                              </p:par>
                            </p:childTnLst>
                          </p:cTn>
                        </p:par>
                      </p:childTnLst>
                    </p:cTn>
                  </p:par>
                  <p:par>
                    <p:cTn id="113" fill="hold">
                      <p:stCondLst>
                        <p:cond delay="indefinite"/>
                      </p:stCondLst>
                      <p:childTnLst>
                        <p:par>
                          <p:cTn id="114" fill="hold">
                            <p:stCondLst>
                              <p:cond delay="0"/>
                            </p:stCondLst>
                            <p:childTnLst>
                              <p:par>
                                <p:cTn id="115" presetID="10" presetClass="entr" presetSubtype="0" fill="hold" nodeType="clickEffect">
                                  <p:stCondLst>
                                    <p:cond delay="0"/>
                                  </p:stCondLst>
                                  <p:childTnLst>
                                    <p:set>
                                      <p:cBhvr>
                                        <p:cTn id="116" dur="1" fill="hold">
                                          <p:stCondLst>
                                            <p:cond delay="0"/>
                                          </p:stCondLst>
                                        </p:cTn>
                                        <p:tgtEl>
                                          <p:spTgt spid="25"/>
                                        </p:tgtEl>
                                        <p:attrNameLst>
                                          <p:attrName>style.visibility</p:attrName>
                                        </p:attrNameLst>
                                      </p:cBhvr>
                                      <p:to>
                                        <p:strVal val="visible"/>
                                      </p:to>
                                    </p:set>
                                    <p:animEffect transition="in" filter="fade">
                                      <p:cBhvr>
                                        <p:cTn id="117" dur="500"/>
                                        <p:tgtEl>
                                          <p:spTgt spid="25"/>
                                        </p:tgtEl>
                                      </p:cBhvr>
                                    </p:animEffect>
                                  </p:childTnLst>
                                </p:cTn>
                              </p:par>
                            </p:childTnLst>
                          </p:cTn>
                        </p:par>
                      </p:childTnLst>
                    </p:cTn>
                  </p:par>
                  <p:par>
                    <p:cTn id="118" fill="hold">
                      <p:stCondLst>
                        <p:cond delay="indefinite"/>
                      </p:stCondLst>
                      <p:childTnLst>
                        <p:par>
                          <p:cTn id="119" fill="hold">
                            <p:stCondLst>
                              <p:cond delay="0"/>
                            </p:stCondLst>
                            <p:childTnLst>
                              <p:par>
                                <p:cTn id="120" presetID="10" presetClass="entr" presetSubtype="0" fill="hold" nodeType="clickEffect">
                                  <p:stCondLst>
                                    <p:cond delay="0"/>
                                  </p:stCondLst>
                                  <p:childTnLst>
                                    <p:set>
                                      <p:cBhvr>
                                        <p:cTn id="121" dur="1" fill="hold">
                                          <p:stCondLst>
                                            <p:cond delay="0"/>
                                          </p:stCondLst>
                                        </p:cTn>
                                        <p:tgtEl>
                                          <p:spTgt spid="29"/>
                                        </p:tgtEl>
                                        <p:attrNameLst>
                                          <p:attrName>style.visibility</p:attrName>
                                        </p:attrNameLst>
                                      </p:cBhvr>
                                      <p:to>
                                        <p:strVal val="visible"/>
                                      </p:to>
                                    </p:set>
                                    <p:animEffect transition="in" filter="fade">
                                      <p:cBhvr>
                                        <p:cTn id="122" dur="500"/>
                                        <p:tgtEl>
                                          <p:spTgt spid="29"/>
                                        </p:tgtEl>
                                      </p:cBhvr>
                                    </p:animEffect>
                                  </p:childTnLst>
                                </p:cTn>
                              </p:par>
                            </p:childTnLst>
                          </p:cTn>
                        </p:par>
                      </p:childTnLst>
                    </p:cTn>
                  </p:par>
                  <p:par>
                    <p:cTn id="123" fill="hold">
                      <p:stCondLst>
                        <p:cond delay="indefinite"/>
                      </p:stCondLst>
                      <p:childTnLst>
                        <p:par>
                          <p:cTn id="124" fill="hold">
                            <p:stCondLst>
                              <p:cond delay="0"/>
                            </p:stCondLst>
                            <p:childTnLst>
                              <p:par>
                                <p:cTn id="125" presetID="10" presetClass="entr" presetSubtype="0" fill="hold" grpId="0" nodeType="clickEffect">
                                  <p:stCondLst>
                                    <p:cond delay="0"/>
                                  </p:stCondLst>
                                  <p:childTnLst>
                                    <p:set>
                                      <p:cBhvr>
                                        <p:cTn id="126" dur="1" fill="hold">
                                          <p:stCondLst>
                                            <p:cond delay="0"/>
                                          </p:stCondLst>
                                        </p:cTn>
                                        <p:tgtEl>
                                          <p:spTgt spid="17"/>
                                        </p:tgtEl>
                                        <p:attrNameLst>
                                          <p:attrName>style.visibility</p:attrName>
                                        </p:attrNameLst>
                                      </p:cBhvr>
                                      <p:to>
                                        <p:strVal val="visible"/>
                                      </p:to>
                                    </p:set>
                                    <p:animEffect transition="in" filter="fade">
                                      <p:cBhvr>
                                        <p:cTn id="127" dur="500"/>
                                        <p:tgtEl>
                                          <p:spTgt spid="17"/>
                                        </p:tgtEl>
                                      </p:cBhvr>
                                    </p:animEffect>
                                  </p:childTnLst>
                                </p:cTn>
                              </p:par>
                            </p:childTnLst>
                          </p:cTn>
                        </p:par>
                      </p:childTnLst>
                    </p:cTn>
                  </p:par>
                  <p:par>
                    <p:cTn id="128" fill="hold">
                      <p:stCondLst>
                        <p:cond delay="indefinite"/>
                      </p:stCondLst>
                      <p:childTnLst>
                        <p:par>
                          <p:cTn id="129" fill="hold">
                            <p:stCondLst>
                              <p:cond delay="0"/>
                            </p:stCondLst>
                            <p:childTnLst>
                              <p:par>
                                <p:cTn id="130" presetID="10" presetClass="entr" presetSubtype="0" fill="hold" grpId="0" nodeType="clickEffect">
                                  <p:stCondLst>
                                    <p:cond delay="0"/>
                                  </p:stCondLst>
                                  <p:childTnLst>
                                    <p:set>
                                      <p:cBhvr>
                                        <p:cTn id="131" dur="1" fill="hold">
                                          <p:stCondLst>
                                            <p:cond delay="0"/>
                                          </p:stCondLst>
                                        </p:cTn>
                                        <p:tgtEl>
                                          <p:spTgt spid="35"/>
                                        </p:tgtEl>
                                        <p:attrNameLst>
                                          <p:attrName>style.visibility</p:attrName>
                                        </p:attrNameLst>
                                      </p:cBhvr>
                                      <p:to>
                                        <p:strVal val="visible"/>
                                      </p:to>
                                    </p:set>
                                    <p:animEffect transition="in" filter="fade">
                                      <p:cBhvr>
                                        <p:cTn id="132" dur="500"/>
                                        <p:tgtEl>
                                          <p:spTgt spid="35"/>
                                        </p:tgtEl>
                                      </p:cBhvr>
                                    </p:animEffect>
                                  </p:childTnLst>
                                </p:cTn>
                              </p:par>
                            </p:childTnLst>
                          </p:cTn>
                        </p:par>
                      </p:childTnLst>
                    </p:cTn>
                  </p:par>
                  <p:par>
                    <p:cTn id="133" fill="hold">
                      <p:stCondLst>
                        <p:cond delay="indefinite"/>
                      </p:stCondLst>
                      <p:childTnLst>
                        <p:par>
                          <p:cTn id="134" fill="hold">
                            <p:stCondLst>
                              <p:cond delay="0"/>
                            </p:stCondLst>
                            <p:childTnLst>
                              <p:par>
                                <p:cTn id="135" presetID="10" presetClass="entr" presetSubtype="0" fill="hold" grpId="0" nodeType="clickEffect">
                                  <p:stCondLst>
                                    <p:cond delay="0"/>
                                  </p:stCondLst>
                                  <p:childTnLst>
                                    <p:set>
                                      <p:cBhvr>
                                        <p:cTn id="136" dur="1" fill="hold">
                                          <p:stCondLst>
                                            <p:cond delay="0"/>
                                          </p:stCondLst>
                                        </p:cTn>
                                        <p:tgtEl>
                                          <p:spTgt spid="38"/>
                                        </p:tgtEl>
                                        <p:attrNameLst>
                                          <p:attrName>style.visibility</p:attrName>
                                        </p:attrNameLst>
                                      </p:cBhvr>
                                      <p:to>
                                        <p:strVal val="visible"/>
                                      </p:to>
                                    </p:set>
                                    <p:animEffect transition="in" filter="fade">
                                      <p:cBhvr>
                                        <p:cTn id="137" dur="500"/>
                                        <p:tgtEl>
                                          <p:spTgt spid="38"/>
                                        </p:tgtEl>
                                      </p:cBhvr>
                                    </p:animEffect>
                                  </p:childTnLst>
                                </p:cTn>
                              </p:par>
                            </p:childTnLst>
                          </p:cTn>
                        </p:par>
                      </p:childTnLst>
                    </p:cTn>
                  </p:par>
                  <p:par>
                    <p:cTn id="138" fill="hold">
                      <p:stCondLst>
                        <p:cond delay="indefinite"/>
                      </p:stCondLst>
                      <p:childTnLst>
                        <p:par>
                          <p:cTn id="139" fill="hold">
                            <p:stCondLst>
                              <p:cond delay="0"/>
                            </p:stCondLst>
                            <p:childTnLst>
                              <p:par>
                                <p:cTn id="140" presetID="10" presetClass="entr" presetSubtype="0" fill="hold" grpId="0" nodeType="clickEffect">
                                  <p:stCondLst>
                                    <p:cond delay="0"/>
                                  </p:stCondLst>
                                  <p:childTnLst>
                                    <p:set>
                                      <p:cBhvr>
                                        <p:cTn id="141" dur="1" fill="hold">
                                          <p:stCondLst>
                                            <p:cond delay="0"/>
                                          </p:stCondLst>
                                        </p:cTn>
                                        <p:tgtEl>
                                          <p:spTgt spid="31"/>
                                        </p:tgtEl>
                                        <p:attrNameLst>
                                          <p:attrName>style.visibility</p:attrName>
                                        </p:attrNameLst>
                                      </p:cBhvr>
                                      <p:to>
                                        <p:strVal val="visible"/>
                                      </p:to>
                                    </p:set>
                                    <p:animEffect transition="in" filter="fade">
                                      <p:cBhvr>
                                        <p:cTn id="142" dur="500"/>
                                        <p:tgtEl>
                                          <p:spTgt spid="31"/>
                                        </p:tgtEl>
                                      </p:cBhvr>
                                    </p:animEffect>
                                  </p:childTnLst>
                                </p:cTn>
                              </p:par>
                            </p:childTnLst>
                          </p:cTn>
                        </p:par>
                      </p:childTnLst>
                    </p:cTn>
                  </p:par>
                  <p:par>
                    <p:cTn id="143" fill="hold">
                      <p:stCondLst>
                        <p:cond delay="indefinite"/>
                      </p:stCondLst>
                      <p:childTnLst>
                        <p:par>
                          <p:cTn id="144" fill="hold">
                            <p:stCondLst>
                              <p:cond delay="0"/>
                            </p:stCondLst>
                            <p:childTnLst>
                              <p:par>
                                <p:cTn id="145" presetID="10" presetClass="entr" presetSubtype="0" fill="hold" grpId="0" nodeType="clickEffect">
                                  <p:stCondLst>
                                    <p:cond delay="0"/>
                                  </p:stCondLst>
                                  <p:childTnLst>
                                    <p:set>
                                      <p:cBhvr>
                                        <p:cTn id="146" dur="1" fill="hold">
                                          <p:stCondLst>
                                            <p:cond delay="0"/>
                                          </p:stCondLst>
                                        </p:cTn>
                                        <p:tgtEl>
                                          <p:spTgt spid="39"/>
                                        </p:tgtEl>
                                        <p:attrNameLst>
                                          <p:attrName>style.visibility</p:attrName>
                                        </p:attrNameLst>
                                      </p:cBhvr>
                                      <p:to>
                                        <p:strVal val="visible"/>
                                      </p:to>
                                    </p:set>
                                    <p:animEffect transition="in" filter="fade">
                                      <p:cBhvr>
                                        <p:cTn id="147" dur="500"/>
                                        <p:tgtEl>
                                          <p:spTgt spid="39"/>
                                        </p:tgtEl>
                                      </p:cBhvr>
                                    </p:animEffect>
                                  </p:childTnLst>
                                </p:cTn>
                              </p:par>
                            </p:childTnLst>
                          </p:cTn>
                        </p:par>
                      </p:childTnLst>
                    </p:cTn>
                  </p:par>
                  <p:par>
                    <p:cTn id="148" fill="hold">
                      <p:stCondLst>
                        <p:cond delay="indefinite"/>
                      </p:stCondLst>
                      <p:childTnLst>
                        <p:par>
                          <p:cTn id="149" fill="hold">
                            <p:stCondLst>
                              <p:cond delay="0"/>
                            </p:stCondLst>
                            <p:childTnLst>
                              <p:par>
                                <p:cTn id="150" presetID="10" presetClass="entr" presetSubtype="0" fill="hold" grpId="0" nodeType="clickEffect">
                                  <p:stCondLst>
                                    <p:cond delay="0"/>
                                  </p:stCondLst>
                                  <p:childTnLst>
                                    <p:set>
                                      <p:cBhvr>
                                        <p:cTn id="151" dur="1" fill="hold">
                                          <p:stCondLst>
                                            <p:cond delay="0"/>
                                          </p:stCondLst>
                                        </p:cTn>
                                        <p:tgtEl>
                                          <p:spTgt spid="32"/>
                                        </p:tgtEl>
                                        <p:attrNameLst>
                                          <p:attrName>style.visibility</p:attrName>
                                        </p:attrNameLst>
                                      </p:cBhvr>
                                      <p:to>
                                        <p:strVal val="visible"/>
                                      </p:to>
                                    </p:set>
                                    <p:animEffect transition="in" filter="fade">
                                      <p:cBhvr>
                                        <p:cTn id="152" dur="500"/>
                                        <p:tgtEl>
                                          <p:spTgt spid="32"/>
                                        </p:tgtEl>
                                      </p:cBhvr>
                                    </p:animEffect>
                                  </p:childTnLst>
                                </p:cTn>
                              </p:par>
                            </p:childTnLst>
                          </p:cTn>
                        </p:par>
                      </p:childTnLst>
                    </p:cTn>
                  </p:par>
                  <p:par>
                    <p:cTn id="153" fill="hold">
                      <p:stCondLst>
                        <p:cond delay="indefinite"/>
                      </p:stCondLst>
                      <p:childTnLst>
                        <p:par>
                          <p:cTn id="154" fill="hold">
                            <p:stCondLst>
                              <p:cond delay="0"/>
                            </p:stCondLst>
                            <p:childTnLst>
                              <p:par>
                                <p:cTn id="155" presetID="10" presetClass="entr" presetSubtype="0" fill="hold" grpId="0" nodeType="clickEffect">
                                  <p:stCondLst>
                                    <p:cond delay="0"/>
                                  </p:stCondLst>
                                  <p:childTnLst>
                                    <p:set>
                                      <p:cBhvr>
                                        <p:cTn id="156" dur="1" fill="hold">
                                          <p:stCondLst>
                                            <p:cond delay="0"/>
                                          </p:stCondLst>
                                        </p:cTn>
                                        <p:tgtEl>
                                          <p:spTgt spid="41"/>
                                        </p:tgtEl>
                                        <p:attrNameLst>
                                          <p:attrName>style.visibility</p:attrName>
                                        </p:attrNameLst>
                                      </p:cBhvr>
                                      <p:to>
                                        <p:strVal val="visible"/>
                                      </p:to>
                                    </p:set>
                                    <p:animEffect transition="in" filter="fade">
                                      <p:cBhvr>
                                        <p:cTn id="157" dur="500"/>
                                        <p:tgtEl>
                                          <p:spTgt spid="41"/>
                                        </p:tgtEl>
                                      </p:cBhvr>
                                    </p:animEffect>
                                  </p:childTnLst>
                                </p:cTn>
                              </p:par>
                            </p:childTnLst>
                          </p:cTn>
                        </p:par>
                      </p:childTnLst>
                    </p:cTn>
                  </p:par>
                  <p:par>
                    <p:cTn id="158" fill="hold">
                      <p:stCondLst>
                        <p:cond delay="indefinite"/>
                      </p:stCondLst>
                      <p:childTnLst>
                        <p:par>
                          <p:cTn id="159" fill="hold">
                            <p:stCondLst>
                              <p:cond delay="0"/>
                            </p:stCondLst>
                            <p:childTnLst>
                              <p:par>
                                <p:cTn id="160" presetID="10" presetClass="entr" presetSubtype="0" fill="hold" grpId="0" nodeType="clickEffect">
                                  <p:stCondLst>
                                    <p:cond delay="0"/>
                                  </p:stCondLst>
                                  <p:childTnLst>
                                    <p:set>
                                      <p:cBhvr>
                                        <p:cTn id="161" dur="1" fill="hold">
                                          <p:stCondLst>
                                            <p:cond delay="0"/>
                                          </p:stCondLst>
                                        </p:cTn>
                                        <p:tgtEl>
                                          <p:spTgt spid="33"/>
                                        </p:tgtEl>
                                        <p:attrNameLst>
                                          <p:attrName>style.visibility</p:attrName>
                                        </p:attrNameLst>
                                      </p:cBhvr>
                                      <p:to>
                                        <p:strVal val="visible"/>
                                      </p:to>
                                    </p:set>
                                    <p:animEffect transition="in" filter="fade">
                                      <p:cBhvr>
                                        <p:cTn id="162" dur="500"/>
                                        <p:tgtEl>
                                          <p:spTgt spid="33"/>
                                        </p:tgtEl>
                                      </p:cBhvr>
                                    </p:animEffect>
                                  </p:childTnLst>
                                </p:cTn>
                              </p:par>
                            </p:childTnLst>
                          </p:cTn>
                        </p:par>
                      </p:childTnLst>
                    </p:cTn>
                  </p:par>
                  <p:par>
                    <p:cTn id="163" fill="hold">
                      <p:stCondLst>
                        <p:cond delay="indefinite"/>
                      </p:stCondLst>
                      <p:childTnLst>
                        <p:par>
                          <p:cTn id="164" fill="hold">
                            <p:stCondLst>
                              <p:cond delay="0"/>
                            </p:stCondLst>
                            <p:childTnLst>
                              <p:par>
                                <p:cTn id="165" presetID="10" presetClass="entr" presetSubtype="0" fill="hold" grpId="0" nodeType="clickEffect">
                                  <p:stCondLst>
                                    <p:cond delay="0"/>
                                  </p:stCondLst>
                                  <p:childTnLst>
                                    <p:set>
                                      <p:cBhvr>
                                        <p:cTn id="166" dur="1" fill="hold">
                                          <p:stCondLst>
                                            <p:cond delay="0"/>
                                          </p:stCondLst>
                                        </p:cTn>
                                        <p:tgtEl>
                                          <p:spTgt spid="43"/>
                                        </p:tgtEl>
                                        <p:attrNameLst>
                                          <p:attrName>style.visibility</p:attrName>
                                        </p:attrNameLst>
                                      </p:cBhvr>
                                      <p:to>
                                        <p:strVal val="visible"/>
                                      </p:to>
                                    </p:set>
                                    <p:animEffect transition="in" filter="fade">
                                      <p:cBhvr>
                                        <p:cTn id="167" dur="500"/>
                                        <p:tgtEl>
                                          <p:spTgt spid="43"/>
                                        </p:tgtEl>
                                      </p:cBhvr>
                                    </p:animEffect>
                                  </p:childTnLst>
                                </p:cTn>
                              </p:par>
                            </p:childTnLst>
                          </p:cTn>
                        </p:par>
                      </p:childTnLst>
                    </p:cTn>
                  </p:par>
                  <p:par>
                    <p:cTn id="168" fill="hold">
                      <p:stCondLst>
                        <p:cond delay="indefinite"/>
                      </p:stCondLst>
                      <p:childTnLst>
                        <p:par>
                          <p:cTn id="169" fill="hold">
                            <p:stCondLst>
                              <p:cond delay="0"/>
                            </p:stCondLst>
                            <p:childTnLst>
                              <p:par>
                                <p:cTn id="170" presetID="10" presetClass="entr" presetSubtype="0" fill="hold" grpId="0" nodeType="clickEffect">
                                  <p:stCondLst>
                                    <p:cond delay="0"/>
                                  </p:stCondLst>
                                  <p:childTnLst>
                                    <p:set>
                                      <p:cBhvr>
                                        <p:cTn id="171" dur="1" fill="hold">
                                          <p:stCondLst>
                                            <p:cond delay="0"/>
                                          </p:stCondLst>
                                        </p:cTn>
                                        <p:tgtEl>
                                          <p:spTgt spid="34"/>
                                        </p:tgtEl>
                                        <p:attrNameLst>
                                          <p:attrName>style.visibility</p:attrName>
                                        </p:attrNameLst>
                                      </p:cBhvr>
                                      <p:to>
                                        <p:strVal val="visible"/>
                                      </p:to>
                                    </p:set>
                                    <p:animEffect transition="in" filter="fade">
                                      <p:cBhvr>
                                        <p:cTn id="172" dur="500"/>
                                        <p:tgtEl>
                                          <p:spTgt spid="34"/>
                                        </p:tgtEl>
                                      </p:cBhvr>
                                    </p:animEffect>
                                  </p:childTnLst>
                                </p:cTn>
                              </p:par>
                            </p:childTnLst>
                          </p:cTn>
                        </p:par>
                      </p:childTnLst>
                    </p:cTn>
                  </p:par>
                  <p:par>
                    <p:cTn id="173" fill="hold">
                      <p:stCondLst>
                        <p:cond delay="indefinite"/>
                      </p:stCondLst>
                      <p:childTnLst>
                        <p:par>
                          <p:cTn id="174" fill="hold">
                            <p:stCondLst>
                              <p:cond delay="0"/>
                            </p:stCondLst>
                            <p:childTnLst>
                              <p:par>
                                <p:cTn id="175" presetID="10" presetClass="entr" presetSubtype="0" fill="hold" grpId="0" nodeType="clickEffect">
                                  <p:stCondLst>
                                    <p:cond delay="0"/>
                                  </p:stCondLst>
                                  <p:childTnLst>
                                    <p:set>
                                      <p:cBhvr>
                                        <p:cTn id="176" dur="1" fill="hold">
                                          <p:stCondLst>
                                            <p:cond delay="0"/>
                                          </p:stCondLst>
                                        </p:cTn>
                                        <p:tgtEl>
                                          <p:spTgt spid="37"/>
                                        </p:tgtEl>
                                        <p:attrNameLst>
                                          <p:attrName>style.visibility</p:attrName>
                                        </p:attrNameLst>
                                      </p:cBhvr>
                                      <p:to>
                                        <p:strVal val="visible"/>
                                      </p:to>
                                    </p:set>
                                    <p:animEffect transition="in" filter="fade">
                                      <p:cBhvr>
                                        <p:cTn id="177" dur="500"/>
                                        <p:tgtEl>
                                          <p:spTgt spid="37"/>
                                        </p:tgtEl>
                                      </p:cBhvr>
                                    </p:animEffect>
                                  </p:childTnLst>
                                </p:cTn>
                              </p:par>
                            </p:childTnLst>
                          </p:cTn>
                        </p:par>
                      </p:childTnLst>
                    </p:cTn>
                  </p:par>
                  <p:par>
                    <p:cTn id="178" fill="hold">
                      <p:stCondLst>
                        <p:cond delay="indefinite"/>
                      </p:stCondLst>
                      <p:childTnLst>
                        <p:par>
                          <p:cTn id="179" fill="hold">
                            <p:stCondLst>
                              <p:cond delay="0"/>
                            </p:stCondLst>
                            <p:childTnLst>
                              <p:par>
                                <p:cTn id="180" presetID="10" presetClass="entr" presetSubtype="0" fill="hold" grpId="0" nodeType="clickEffect">
                                  <p:stCondLst>
                                    <p:cond delay="0"/>
                                  </p:stCondLst>
                                  <p:childTnLst>
                                    <p:set>
                                      <p:cBhvr>
                                        <p:cTn id="181" dur="1" fill="hold">
                                          <p:stCondLst>
                                            <p:cond delay="0"/>
                                          </p:stCondLst>
                                        </p:cTn>
                                        <p:tgtEl>
                                          <p:spTgt spid="42"/>
                                        </p:tgtEl>
                                        <p:attrNameLst>
                                          <p:attrName>style.visibility</p:attrName>
                                        </p:attrNameLst>
                                      </p:cBhvr>
                                      <p:to>
                                        <p:strVal val="visible"/>
                                      </p:to>
                                    </p:set>
                                    <p:animEffect transition="in" filter="fade">
                                      <p:cBhvr>
                                        <p:cTn id="182" dur="500"/>
                                        <p:tgtEl>
                                          <p:spTgt spid="42"/>
                                        </p:tgtEl>
                                      </p:cBhvr>
                                    </p:animEffect>
                                  </p:childTnLst>
                                </p:cTn>
                              </p:par>
                            </p:childTnLst>
                          </p:cTn>
                        </p:par>
                      </p:childTnLst>
                    </p:cTn>
                  </p:par>
                  <p:par>
                    <p:cTn id="183" fill="hold">
                      <p:stCondLst>
                        <p:cond delay="indefinite"/>
                      </p:stCondLst>
                      <p:childTnLst>
                        <p:par>
                          <p:cTn id="184" fill="hold">
                            <p:stCondLst>
                              <p:cond delay="0"/>
                            </p:stCondLst>
                            <p:childTnLst>
                              <p:par>
                                <p:cTn id="185" presetID="10" presetClass="entr" presetSubtype="0" fill="hold" grpId="0" nodeType="clickEffect">
                                  <p:stCondLst>
                                    <p:cond delay="0"/>
                                  </p:stCondLst>
                                  <p:childTnLst>
                                    <p:set>
                                      <p:cBhvr>
                                        <p:cTn id="186" dur="1" fill="hold">
                                          <p:stCondLst>
                                            <p:cond delay="0"/>
                                          </p:stCondLst>
                                        </p:cTn>
                                        <p:tgtEl>
                                          <p:spTgt spid="36"/>
                                        </p:tgtEl>
                                        <p:attrNameLst>
                                          <p:attrName>style.visibility</p:attrName>
                                        </p:attrNameLst>
                                      </p:cBhvr>
                                      <p:to>
                                        <p:strVal val="visible"/>
                                      </p:to>
                                    </p:set>
                                    <p:animEffect transition="in" filter="fade">
                                      <p:cBhvr>
                                        <p:cTn id="187" dur="500"/>
                                        <p:tgtEl>
                                          <p:spTgt spid="3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4" grpId="0" animBg="1"/>
      <p:bldP spid="5" grpId="0" animBg="1"/>
      <p:bldP spid="6" grpId="0" animBg="1"/>
      <p:bldP spid="7" grpId="0" animBg="1"/>
      <p:bldP spid="8" grpId="0" animBg="1"/>
      <p:bldP spid="9" grpId="0" animBg="1"/>
      <p:bldP spid="10" grpId="0" animBg="1"/>
      <p:bldP spid="11" grpId="0" animBg="1"/>
      <p:bldP spid="12" grpId="0" animBg="1"/>
      <p:bldP spid="13" grpId="0" animBg="1"/>
      <p:bldP spid="14" grpId="0" animBg="1"/>
      <p:bldP spid="15" grpId="0" animBg="1"/>
      <p:bldP spid="16" grpId="0" animBg="1"/>
      <p:bldP spid="19" grpId="0" animBg="1"/>
      <p:bldP spid="20" grpId="0" animBg="1"/>
      <p:bldP spid="21" grpId="0" animBg="1"/>
      <p:bldP spid="17" grpId="0" animBg="1"/>
      <p:bldP spid="31" grpId="0" animBg="1"/>
      <p:bldP spid="32" grpId="0" animBg="1"/>
      <p:bldP spid="33" grpId="0" animBg="1"/>
      <p:bldP spid="34" grpId="0" animBg="1"/>
      <p:bldP spid="35" grpId="0"/>
      <p:bldP spid="36" grpId="0" animBg="1"/>
      <p:bldP spid="37" grpId="0"/>
      <p:bldP spid="38" grpId="0" animBg="1"/>
      <p:bldP spid="39" grpId="0" animBg="1"/>
      <p:bldP spid="41" grpId="0" animBg="1"/>
      <p:bldP spid="42" grpId="0" animBg="1"/>
      <p:bldP spid="43"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27260" y="341697"/>
            <a:ext cx="1357162" cy="618425"/>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1400" dirty="0" smtClean="0"/>
              <a:t>SKP</a:t>
            </a:r>
          </a:p>
          <a:p>
            <a:pPr algn="ctr"/>
            <a:r>
              <a:rPr lang="id-ID" sz="1400" dirty="0" smtClean="0"/>
              <a:t> ESELON I</a:t>
            </a:r>
            <a:endParaRPr lang="id-ID" sz="1400" dirty="0"/>
          </a:p>
        </p:txBody>
      </p:sp>
      <p:sp>
        <p:nvSpPr>
          <p:cNvPr id="3" name="Right Arrow 2"/>
          <p:cNvSpPr/>
          <p:nvPr/>
        </p:nvSpPr>
        <p:spPr>
          <a:xfrm>
            <a:off x="1852858" y="539816"/>
            <a:ext cx="1405289" cy="26950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4" name="Rectangle 3"/>
          <p:cNvSpPr/>
          <p:nvPr/>
        </p:nvSpPr>
        <p:spPr>
          <a:xfrm>
            <a:off x="3426593" y="341696"/>
            <a:ext cx="8085221" cy="1028289"/>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id-ID" dirty="0" smtClean="0"/>
              <a:t>Kegiatan tugas jabatan </a:t>
            </a:r>
            <a:r>
              <a:rPr lang="id-ID" b="1" dirty="0" smtClean="0"/>
              <a:t>harus mengacu pada renstra dan RKT </a:t>
            </a:r>
            <a:r>
              <a:rPr lang="id-ID" dirty="0" smtClean="0"/>
              <a:t>yang dijabarkan sesuai dengan tugas dan fungsi, wewenang, tanggung jawab dan uraian tugasnya sebagai kegiatan dalam SKP pejabat struktural eselon I</a:t>
            </a:r>
            <a:endParaRPr lang="id-ID" dirty="0"/>
          </a:p>
        </p:txBody>
      </p:sp>
      <p:sp>
        <p:nvSpPr>
          <p:cNvPr id="7" name="Rectangle 6"/>
          <p:cNvSpPr/>
          <p:nvPr/>
        </p:nvSpPr>
        <p:spPr>
          <a:xfrm>
            <a:off x="3426590" y="1523196"/>
            <a:ext cx="8085221" cy="1055570"/>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id-ID" dirty="0" smtClean="0">
                <a:solidFill>
                  <a:schemeClr val="tx1"/>
                </a:solidFill>
              </a:rPr>
              <a:t>Kegiatan tugas jabatan </a:t>
            </a:r>
            <a:r>
              <a:rPr lang="id-ID" b="1" dirty="0" smtClean="0">
                <a:solidFill>
                  <a:schemeClr val="tx1"/>
                </a:solidFill>
              </a:rPr>
              <a:t>harus mengacu kepada SKP eselon I </a:t>
            </a:r>
            <a:r>
              <a:rPr lang="id-ID" dirty="0" smtClean="0">
                <a:solidFill>
                  <a:schemeClr val="tx1"/>
                </a:solidFill>
              </a:rPr>
              <a:t>dijabarkan sesuai dengan tugas dan fungsi, wewenang, tanggung jawab dan uraian tugasnya sebagai kegiatan dalam SKP pejabat struktural eselon II</a:t>
            </a:r>
            <a:endParaRPr lang="id-ID" dirty="0">
              <a:solidFill>
                <a:schemeClr val="tx1"/>
              </a:solidFill>
            </a:endParaRPr>
          </a:p>
        </p:txBody>
      </p:sp>
      <p:sp>
        <p:nvSpPr>
          <p:cNvPr id="8" name="Right Arrow 7"/>
          <p:cNvSpPr/>
          <p:nvPr/>
        </p:nvSpPr>
        <p:spPr>
          <a:xfrm>
            <a:off x="1852857" y="1632283"/>
            <a:ext cx="1405289" cy="26950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9" name="Rectangle 8"/>
          <p:cNvSpPr/>
          <p:nvPr/>
        </p:nvSpPr>
        <p:spPr>
          <a:xfrm>
            <a:off x="327256" y="1523196"/>
            <a:ext cx="1357162" cy="603987"/>
          </a:xfrm>
          <a:prstGeom prst="rect">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1400" dirty="0" smtClean="0"/>
              <a:t>SKP</a:t>
            </a:r>
          </a:p>
          <a:p>
            <a:pPr algn="ctr"/>
            <a:r>
              <a:rPr lang="id-ID" sz="1400" dirty="0" smtClean="0"/>
              <a:t> ESELON II</a:t>
            </a:r>
            <a:endParaRPr lang="id-ID" sz="1400" dirty="0"/>
          </a:p>
        </p:txBody>
      </p:sp>
      <p:sp>
        <p:nvSpPr>
          <p:cNvPr id="10" name="Rectangle 9"/>
          <p:cNvSpPr/>
          <p:nvPr/>
        </p:nvSpPr>
        <p:spPr>
          <a:xfrm>
            <a:off x="3426590" y="2731976"/>
            <a:ext cx="8085221" cy="1126156"/>
          </a:xfrm>
          <a:prstGeom prst="rect">
            <a:avLst/>
          </a:prstGeom>
          <a:solidFill>
            <a:srgbClr val="8DA39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id-ID" dirty="0" smtClean="0"/>
              <a:t>Kegiatan tugas jabatan </a:t>
            </a:r>
            <a:r>
              <a:rPr lang="id-ID" b="1" dirty="0" smtClean="0"/>
              <a:t>harus mengacu kepada SKP eselon II </a:t>
            </a:r>
            <a:r>
              <a:rPr lang="id-ID" dirty="0" smtClean="0"/>
              <a:t>dijabarkan sesuai dengan tugas dan fungsi, wewenang, tanggung jawab dan uraian tugasnya sebagai kegiatan dalam SKP pejabat struktural eselon III</a:t>
            </a:r>
            <a:endParaRPr lang="id-ID" dirty="0"/>
          </a:p>
        </p:txBody>
      </p:sp>
      <p:sp>
        <p:nvSpPr>
          <p:cNvPr id="11" name="Right Arrow 10"/>
          <p:cNvSpPr/>
          <p:nvPr/>
        </p:nvSpPr>
        <p:spPr>
          <a:xfrm>
            <a:off x="1852856" y="2890385"/>
            <a:ext cx="1405289" cy="26950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12" name="Rectangle 11"/>
          <p:cNvSpPr/>
          <p:nvPr/>
        </p:nvSpPr>
        <p:spPr>
          <a:xfrm>
            <a:off x="327256" y="2731976"/>
            <a:ext cx="1357162" cy="697024"/>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1400" dirty="0" smtClean="0"/>
              <a:t>SKP</a:t>
            </a:r>
          </a:p>
          <a:p>
            <a:pPr algn="ctr"/>
            <a:r>
              <a:rPr lang="id-ID" sz="1400" dirty="0" smtClean="0"/>
              <a:t> ESELON III</a:t>
            </a:r>
            <a:endParaRPr lang="id-ID" sz="1400" dirty="0"/>
          </a:p>
        </p:txBody>
      </p:sp>
      <p:sp>
        <p:nvSpPr>
          <p:cNvPr id="13" name="Rectangle 12"/>
          <p:cNvSpPr/>
          <p:nvPr/>
        </p:nvSpPr>
        <p:spPr>
          <a:xfrm>
            <a:off x="3426590" y="4119613"/>
            <a:ext cx="8085221" cy="113578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id-ID" dirty="0" smtClean="0"/>
              <a:t>Kegiatan tugas jabatan </a:t>
            </a:r>
            <a:r>
              <a:rPr lang="id-ID" b="1" dirty="0" smtClean="0"/>
              <a:t>harus mengacu kepada SKP eselon III</a:t>
            </a:r>
            <a:r>
              <a:rPr lang="id-ID" dirty="0" smtClean="0"/>
              <a:t> dijabarkan sesuai dengan tugas, wewenang, tanggung jawab dan uraian tugasnya sebagai kegiatan dalam SKP pejabat struktural eselon IV</a:t>
            </a:r>
            <a:endParaRPr lang="id-ID" dirty="0"/>
          </a:p>
        </p:txBody>
      </p:sp>
      <p:sp>
        <p:nvSpPr>
          <p:cNvPr id="14" name="Right Arrow 13"/>
          <p:cNvSpPr/>
          <p:nvPr/>
        </p:nvSpPr>
        <p:spPr>
          <a:xfrm>
            <a:off x="1852856" y="4328963"/>
            <a:ext cx="1405289" cy="26950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15" name="Rectangle 14"/>
          <p:cNvSpPr/>
          <p:nvPr/>
        </p:nvSpPr>
        <p:spPr>
          <a:xfrm>
            <a:off x="327256" y="4124428"/>
            <a:ext cx="1357162" cy="678578"/>
          </a:xfrm>
          <a:prstGeom prst="rect">
            <a:avLst/>
          </a:prstGeom>
          <a:solidFill>
            <a:schemeClr val="accent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smtClean="0"/>
              <a:t>SKP</a:t>
            </a:r>
          </a:p>
          <a:p>
            <a:pPr algn="ctr"/>
            <a:r>
              <a:rPr lang="id-ID" dirty="0" smtClean="0"/>
              <a:t> ESELON VI</a:t>
            </a:r>
            <a:endParaRPr lang="id-ID" dirty="0"/>
          </a:p>
        </p:txBody>
      </p:sp>
      <p:sp>
        <p:nvSpPr>
          <p:cNvPr id="16" name="Rectangle 15"/>
          <p:cNvSpPr/>
          <p:nvPr/>
        </p:nvSpPr>
        <p:spPr>
          <a:xfrm>
            <a:off x="3426591" y="5484796"/>
            <a:ext cx="8085221" cy="973756"/>
          </a:xfrm>
          <a:prstGeom prst="rect">
            <a:avLst/>
          </a:prstGeom>
          <a:solidFill>
            <a:schemeClr val="accent4">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id-ID" dirty="0" smtClean="0"/>
              <a:t>Kegiatan tugas jabatan </a:t>
            </a:r>
            <a:r>
              <a:rPr lang="id-ID" b="1" dirty="0" smtClean="0"/>
              <a:t>harus mengacu kepada SKP eselon IV</a:t>
            </a:r>
            <a:r>
              <a:rPr lang="id-ID" dirty="0" smtClean="0"/>
              <a:t> dijabarkan sesuai dengan tugas, wewenang, tanggung jawab dan uraian tugasnya sebagai kegiatan dalam SKP pejabat fungsional umumn</a:t>
            </a:r>
            <a:endParaRPr lang="id-ID" dirty="0"/>
          </a:p>
        </p:txBody>
      </p:sp>
      <p:sp>
        <p:nvSpPr>
          <p:cNvPr id="17" name="Rectangle 16"/>
          <p:cNvSpPr/>
          <p:nvPr/>
        </p:nvSpPr>
        <p:spPr>
          <a:xfrm>
            <a:off x="327256" y="5504047"/>
            <a:ext cx="1357162" cy="674572"/>
          </a:xfrm>
          <a:prstGeom prst="rect">
            <a:avLst/>
          </a:prstGeom>
          <a:solidFill>
            <a:schemeClr val="accent4">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1600" dirty="0" smtClean="0"/>
              <a:t>FUNGSIONAL UMUM</a:t>
            </a:r>
          </a:p>
        </p:txBody>
      </p:sp>
      <p:sp>
        <p:nvSpPr>
          <p:cNvPr id="18" name="Right Arrow 17"/>
          <p:cNvSpPr/>
          <p:nvPr/>
        </p:nvSpPr>
        <p:spPr>
          <a:xfrm>
            <a:off x="1852856" y="5645217"/>
            <a:ext cx="1405289" cy="26950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19" name="Down Arrow 18"/>
          <p:cNvSpPr/>
          <p:nvPr/>
        </p:nvSpPr>
        <p:spPr>
          <a:xfrm>
            <a:off x="861458" y="1051968"/>
            <a:ext cx="288757" cy="409863"/>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20" name="Down Arrow 19"/>
          <p:cNvSpPr/>
          <p:nvPr/>
        </p:nvSpPr>
        <p:spPr>
          <a:xfrm>
            <a:off x="861457" y="2183944"/>
            <a:ext cx="288757" cy="409863"/>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21" name="Down Arrow 20"/>
          <p:cNvSpPr/>
          <p:nvPr/>
        </p:nvSpPr>
        <p:spPr>
          <a:xfrm>
            <a:off x="861457" y="3567169"/>
            <a:ext cx="288757" cy="409863"/>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22" name="Down Arrow 21"/>
          <p:cNvSpPr/>
          <p:nvPr/>
        </p:nvSpPr>
        <p:spPr>
          <a:xfrm>
            <a:off x="847014" y="4948594"/>
            <a:ext cx="288757" cy="409863"/>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Tree>
    <p:extLst>
      <p:ext uri="{BB962C8B-B14F-4D97-AF65-F5344CB8AC3E}">
        <p14:creationId xmlns:p14="http://schemas.microsoft.com/office/powerpoint/2010/main" val="91423039"/>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fade">
                                      <p:cBhvr>
                                        <p:cTn id="17" dur="500"/>
                                        <p:tgtEl>
                                          <p:spTgt spid="4"/>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9"/>
                                        </p:tgtEl>
                                        <p:attrNameLst>
                                          <p:attrName>style.visibility</p:attrName>
                                        </p:attrNameLst>
                                      </p:cBhvr>
                                      <p:to>
                                        <p:strVal val="visible"/>
                                      </p:to>
                                    </p:set>
                                    <p:animEffect transition="in" filter="fade">
                                      <p:cBhvr>
                                        <p:cTn id="22" dur="500"/>
                                        <p:tgtEl>
                                          <p:spTgt spid="19"/>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animEffect transition="in" filter="fade">
                                      <p:cBhvr>
                                        <p:cTn id="27" dur="500"/>
                                        <p:tgtEl>
                                          <p:spTgt spid="9"/>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8"/>
                                        </p:tgtEl>
                                        <p:attrNameLst>
                                          <p:attrName>style.visibility</p:attrName>
                                        </p:attrNameLst>
                                      </p:cBhvr>
                                      <p:to>
                                        <p:strVal val="visible"/>
                                      </p:to>
                                    </p:set>
                                    <p:animEffect transition="in" filter="fade">
                                      <p:cBhvr>
                                        <p:cTn id="32" dur="500"/>
                                        <p:tgtEl>
                                          <p:spTgt spid="8"/>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7"/>
                                        </p:tgtEl>
                                        <p:attrNameLst>
                                          <p:attrName>style.visibility</p:attrName>
                                        </p:attrNameLst>
                                      </p:cBhvr>
                                      <p:to>
                                        <p:strVal val="visible"/>
                                      </p:to>
                                    </p:set>
                                    <p:animEffect transition="in" filter="fade">
                                      <p:cBhvr>
                                        <p:cTn id="37" dur="500"/>
                                        <p:tgtEl>
                                          <p:spTgt spid="7"/>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20"/>
                                        </p:tgtEl>
                                        <p:attrNameLst>
                                          <p:attrName>style.visibility</p:attrName>
                                        </p:attrNameLst>
                                      </p:cBhvr>
                                      <p:to>
                                        <p:strVal val="visible"/>
                                      </p:to>
                                    </p:set>
                                    <p:animEffect transition="in" filter="fade">
                                      <p:cBhvr>
                                        <p:cTn id="42" dur="500"/>
                                        <p:tgtEl>
                                          <p:spTgt spid="20"/>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12"/>
                                        </p:tgtEl>
                                        <p:attrNameLst>
                                          <p:attrName>style.visibility</p:attrName>
                                        </p:attrNameLst>
                                      </p:cBhvr>
                                      <p:to>
                                        <p:strVal val="visible"/>
                                      </p:to>
                                    </p:set>
                                    <p:animEffect transition="in" filter="fade">
                                      <p:cBhvr>
                                        <p:cTn id="47" dur="500"/>
                                        <p:tgtEl>
                                          <p:spTgt spid="12"/>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11"/>
                                        </p:tgtEl>
                                        <p:attrNameLst>
                                          <p:attrName>style.visibility</p:attrName>
                                        </p:attrNameLst>
                                      </p:cBhvr>
                                      <p:to>
                                        <p:strVal val="visible"/>
                                      </p:to>
                                    </p:set>
                                    <p:animEffect transition="in" filter="fade">
                                      <p:cBhvr>
                                        <p:cTn id="52" dur="500"/>
                                        <p:tgtEl>
                                          <p:spTgt spid="11"/>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grpId="0" nodeType="clickEffect">
                                  <p:stCondLst>
                                    <p:cond delay="0"/>
                                  </p:stCondLst>
                                  <p:childTnLst>
                                    <p:set>
                                      <p:cBhvr>
                                        <p:cTn id="56" dur="1" fill="hold">
                                          <p:stCondLst>
                                            <p:cond delay="0"/>
                                          </p:stCondLst>
                                        </p:cTn>
                                        <p:tgtEl>
                                          <p:spTgt spid="10"/>
                                        </p:tgtEl>
                                        <p:attrNameLst>
                                          <p:attrName>style.visibility</p:attrName>
                                        </p:attrNameLst>
                                      </p:cBhvr>
                                      <p:to>
                                        <p:strVal val="visible"/>
                                      </p:to>
                                    </p:set>
                                    <p:animEffect transition="in" filter="fade">
                                      <p:cBhvr>
                                        <p:cTn id="57" dur="500"/>
                                        <p:tgtEl>
                                          <p:spTgt spid="10"/>
                                        </p:tgtEl>
                                      </p:cBhvr>
                                    </p:animEffect>
                                  </p:childTnLst>
                                </p:cTn>
                              </p:par>
                            </p:childTnLst>
                          </p:cTn>
                        </p:par>
                      </p:childTnLst>
                    </p:cTn>
                  </p:par>
                  <p:par>
                    <p:cTn id="58" fill="hold">
                      <p:stCondLst>
                        <p:cond delay="indefinite"/>
                      </p:stCondLst>
                      <p:childTnLst>
                        <p:par>
                          <p:cTn id="59" fill="hold">
                            <p:stCondLst>
                              <p:cond delay="0"/>
                            </p:stCondLst>
                            <p:childTnLst>
                              <p:par>
                                <p:cTn id="60" presetID="10" presetClass="entr" presetSubtype="0" fill="hold" grpId="0" nodeType="clickEffect">
                                  <p:stCondLst>
                                    <p:cond delay="0"/>
                                  </p:stCondLst>
                                  <p:childTnLst>
                                    <p:set>
                                      <p:cBhvr>
                                        <p:cTn id="61" dur="1" fill="hold">
                                          <p:stCondLst>
                                            <p:cond delay="0"/>
                                          </p:stCondLst>
                                        </p:cTn>
                                        <p:tgtEl>
                                          <p:spTgt spid="21"/>
                                        </p:tgtEl>
                                        <p:attrNameLst>
                                          <p:attrName>style.visibility</p:attrName>
                                        </p:attrNameLst>
                                      </p:cBhvr>
                                      <p:to>
                                        <p:strVal val="visible"/>
                                      </p:to>
                                    </p:set>
                                    <p:animEffect transition="in" filter="fade">
                                      <p:cBhvr>
                                        <p:cTn id="62" dur="500"/>
                                        <p:tgtEl>
                                          <p:spTgt spid="21"/>
                                        </p:tgtEl>
                                      </p:cBhvr>
                                    </p:animEffect>
                                  </p:childTnLst>
                                </p:cTn>
                              </p:par>
                            </p:childTnLst>
                          </p:cTn>
                        </p:par>
                      </p:childTnLst>
                    </p:cTn>
                  </p:par>
                  <p:par>
                    <p:cTn id="63" fill="hold">
                      <p:stCondLst>
                        <p:cond delay="indefinite"/>
                      </p:stCondLst>
                      <p:childTnLst>
                        <p:par>
                          <p:cTn id="64" fill="hold">
                            <p:stCondLst>
                              <p:cond delay="0"/>
                            </p:stCondLst>
                            <p:childTnLst>
                              <p:par>
                                <p:cTn id="65" presetID="10" presetClass="entr" presetSubtype="0" fill="hold" grpId="0" nodeType="clickEffect">
                                  <p:stCondLst>
                                    <p:cond delay="0"/>
                                  </p:stCondLst>
                                  <p:childTnLst>
                                    <p:set>
                                      <p:cBhvr>
                                        <p:cTn id="66" dur="1" fill="hold">
                                          <p:stCondLst>
                                            <p:cond delay="0"/>
                                          </p:stCondLst>
                                        </p:cTn>
                                        <p:tgtEl>
                                          <p:spTgt spid="15"/>
                                        </p:tgtEl>
                                        <p:attrNameLst>
                                          <p:attrName>style.visibility</p:attrName>
                                        </p:attrNameLst>
                                      </p:cBhvr>
                                      <p:to>
                                        <p:strVal val="visible"/>
                                      </p:to>
                                    </p:set>
                                    <p:animEffect transition="in" filter="fade">
                                      <p:cBhvr>
                                        <p:cTn id="67" dur="500"/>
                                        <p:tgtEl>
                                          <p:spTgt spid="15"/>
                                        </p:tgtEl>
                                      </p:cBhvr>
                                    </p:animEffect>
                                  </p:childTnLst>
                                </p:cTn>
                              </p:par>
                            </p:childTnLst>
                          </p:cTn>
                        </p:par>
                      </p:childTnLst>
                    </p:cTn>
                  </p:par>
                  <p:par>
                    <p:cTn id="68" fill="hold">
                      <p:stCondLst>
                        <p:cond delay="indefinite"/>
                      </p:stCondLst>
                      <p:childTnLst>
                        <p:par>
                          <p:cTn id="69" fill="hold">
                            <p:stCondLst>
                              <p:cond delay="0"/>
                            </p:stCondLst>
                            <p:childTnLst>
                              <p:par>
                                <p:cTn id="70" presetID="10" presetClass="entr" presetSubtype="0" fill="hold" grpId="0" nodeType="clickEffect">
                                  <p:stCondLst>
                                    <p:cond delay="0"/>
                                  </p:stCondLst>
                                  <p:childTnLst>
                                    <p:set>
                                      <p:cBhvr>
                                        <p:cTn id="71" dur="1" fill="hold">
                                          <p:stCondLst>
                                            <p:cond delay="0"/>
                                          </p:stCondLst>
                                        </p:cTn>
                                        <p:tgtEl>
                                          <p:spTgt spid="14"/>
                                        </p:tgtEl>
                                        <p:attrNameLst>
                                          <p:attrName>style.visibility</p:attrName>
                                        </p:attrNameLst>
                                      </p:cBhvr>
                                      <p:to>
                                        <p:strVal val="visible"/>
                                      </p:to>
                                    </p:set>
                                    <p:animEffect transition="in" filter="fade">
                                      <p:cBhvr>
                                        <p:cTn id="72" dur="500"/>
                                        <p:tgtEl>
                                          <p:spTgt spid="14"/>
                                        </p:tgtEl>
                                      </p:cBhvr>
                                    </p:animEffect>
                                  </p:childTnLst>
                                </p:cTn>
                              </p:par>
                            </p:childTnLst>
                          </p:cTn>
                        </p:par>
                      </p:childTnLst>
                    </p:cTn>
                  </p:par>
                  <p:par>
                    <p:cTn id="73" fill="hold">
                      <p:stCondLst>
                        <p:cond delay="indefinite"/>
                      </p:stCondLst>
                      <p:childTnLst>
                        <p:par>
                          <p:cTn id="74" fill="hold">
                            <p:stCondLst>
                              <p:cond delay="0"/>
                            </p:stCondLst>
                            <p:childTnLst>
                              <p:par>
                                <p:cTn id="75" presetID="10" presetClass="entr" presetSubtype="0" fill="hold" grpId="0" nodeType="clickEffect">
                                  <p:stCondLst>
                                    <p:cond delay="0"/>
                                  </p:stCondLst>
                                  <p:childTnLst>
                                    <p:set>
                                      <p:cBhvr>
                                        <p:cTn id="76" dur="1" fill="hold">
                                          <p:stCondLst>
                                            <p:cond delay="0"/>
                                          </p:stCondLst>
                                        </p:cTn>
                                        <p:tgtEl>
                                          <p:spTgt spid="13"/>
                                        </p:tgtEl>
                                        <p:attrNameLst>
                                          <p:attrName>style.visibility</p:attrName>
                                        </p:attrNameLst>
                                      </p:cBhvr>
                                      <p:to>
                                        <p:strVal val="visible"/>
                                      </p:to>
                                    </p:set>
                                    <p:animEffect transition="in" filter="fade">
                                      <p:cBhvr>
                                        <p:cTn id="77" dur="500"/>
                                        <p:tgtEl>
                                          <p:spTgt spid="13"/>
                                        </p:tgtEl>
                                      </p:cBhvr>
                                    </p:animEffect>
                                  </p:childTnLst>
                                </p:cTn>
                              </p:par>
                            </p:childTnLst>
                          </p:cTn>
                        </p:par>
                      </p:childTnLst>
                    </p:cTn>
                  </p:par>
                  <p:par>
                    <p:cTn id="78" fill="hold">
                      <p:stCondLst>
                        <p:cond delay="indefinite"/>
                      </p:stCondLst>
                      <p:childTnLst>
                        <p:par>
                          <p:cTn id="79" fill="hold">
                            <p:stCondLst>
                              <p:cond delay="0"/>
                            </p:stCondLst>
                            <p:childTnLst>
                              <p:par>
                                <p:cTn id="80" presetID="10" presetClass="entr" presetSubtype="0" fill="hold" grpId="0" nodeType="clickEffect">
                                  <p:stCondLst>
                                    <p:cond delay="0"/>
                                  </p:stCondLst>
                                  <p:childTnLst>
                                    <p:set>
                                      <p:cBhvr>
                                        <p:cTn id="81" dur="1" fill="hold">
                                          <p:stCondLst>
                                            <p:cond delay="0"/>
                                          </p:stCondLst>
                                        </p:cTn>
                                        <p:tgtEl>
                                          <p:spTgt spid="22"/>
                                        </p:tgtEl>
                                        <p:attrNameLst>
                                          <p:attrName>style.visibility</p:attrName>
                                        </p:attrNameLst>
                                      </p:cBhvr>
                                      <p:to>
                                        <p:strVal val="visible"/>
                                      </p:to>
                                    </p:set>
                                    <p:animEffect transition="in" filter="fade">
                                      <p:cBhvr>
                                        <p:cTn id="82" dur="500"/>
                                        <p:tgtEl>
                                          <p:spTgt spid="22"/>
                                        </p:tgtEl>
                                      </p:cBhvr>
                                    </p:animEffect>
                                  </p:childTnLst>
                                </p:cTn>
                              </p:par>
                            </p:childTnLst>
                          </p:cTn>
                        </p:par>
                      </p:childTnLst>
                    </p:cTn>
                  </p:par>
                  <p:par>
                    <p:cTn id="83" fill="hold">
                      <p:stCondLst>
                        <p:cond delay="indefinite"/>
                      </p:stCondLst>
                      <p:childTnLst>
                        <p:par>
                          <p:cTn id="84" fill="hold">
                            <p:stCondLst>
                              <p:cond delay="0"/>
                            </p:stCondLst>
                            <p:childTnLst>
                              <p:par>
                                <p:cTn id="85" presetID="10" presetClass="entr" presetSubtype="0" fill="hold" grpId="0" nodeType="clickEffect">
                                  <p:stCondLst>
                                    <p:cond delay="0"/>
                                  </p:stCondLst>
                                  <p:childTnLst>
                                    <p:set>
                                      <p:cBhvr>
                                        <p:cTn id="86" dur="1" fill="hold">
                                          <p:stCondLst>
                                            <p:cond delay="0"/>
                                          </p:stCondLst>
                                        </p:cTn>
                                        <p:tgtEl>
                                          <p:spTgt spid="17"/>
                                        </p:tgtEl>
                                        <p:attrNameLst>
                                          <p:attrName>style.visibility</p:attrName>
                                        </p:attrNameLst>
                                      </p:cBhvr>
                                      <p:to>
                                        <p:strVal val="visible"/>
                                      </p:to>
                                    </p:set>
                                    <p:animEffect transition="in" filter="fade">
                                      <p:cBhvr>
                                        <p:cTn id="87" dur="500"/>
                                        <p:tgtEl>
                                          <p:spTgt spid="17"/>
                                        </p:tgtEl>
                                      </p:cBhvr>
                                    </p:animEffect>
                                  </p:childTnLst>
                                </p:cTn>
                              </p:par>
                            </p:childTnLst>
                          </p:cTn>
                        </p:par>
                      </p:childTnLst>
                    </p:cTn>
                  </p:par>
                  <p:par>
                    <p:cTn id="88" fill="hold">
                      <p:stCondLst>
                        <p:cond delay="indefinite"/>
                      </p:stCondLst>
                      <p:childTnLst>
                        <p:par>
                          <p:cTn id="89" fill="hold">
                            <p:stCondLst>
                              <p:cond delay="0"/>
                            </p:stCondLst>
                            <p:childTnLst>
                              <p:par>
                                <p:cTn id="90" presetID="10" presetClass="entr" presetSubtype="0" fill="hold" grpId="0" nodeType="clickEffect">
                                  <p:stCondLst>
                                    <p:cond delay="0"/>
                                  </p:stCondLst>
                                  <p:childTnLst>
                                    <p:set>
                                      <p:cBhvr>
                                        <p:cTn id="91" dur="1" fill="hold">
                                          <p:stCondLst>
                                            <p:cond delay="0"/>
                                          </p:stCondLst>
                                        </p:cTn>
                                        <p:tgtEl>
                                          <p:spTgt spid="18"/>
                                        </p:tgtEl>
                                        <p:attrNameLst>
                                          <p:attrName>style.visibility</p:attrName>
                                        </p:attrNameLst>
                                      </p:cBhvr>
                                      <p:to>
                                        <p:strVal val="visible"/>
                                      </p:to>
                                    </p:set>
                                    <p:animEffect transition="in" filter="fade">
                                      <p:cBhvr>
                                        <p:cTn id="92" dur="500"/>
                                        <p:tgtEl>
                                          <p:spTgt spid="18"/>
                                        </p:tgtEl>
                                      </p:cBhvr>
                                    </p:animEffect>
                                  </p:childTnLst>
                                </p:cTn>
                              </p:par>
                            </p:childTnLst>
                          </p:cTn>
                        </p:par>
                      </p:childTnLst>
                    </p:cTn>
                  </p:par>
                  <p:par>
                    <p:cTn id="93" fill="hold">
                      <p:stCondLst>
                        <p:cond delay="indefinite"/>
                      </p:stCondLst>
                      <p:childTnLst>
                        <p:par>
                          <p:cTn id="94" fill="hold">
                            <p:stCondLst>
                              <p:cond delay="0"/>
                            </p:stCondLst>
                            <p:childTnLst>
                              <p:par>
                                <p:cTn id="95" presetID="10" presetClass="entr" presetSubtype="0" fill="hold" grpId="0" nodeType="clickEffect">
                                  <p:stCondLst>
                                    <p:cond delay="0"/>
                                  </p:stCondLst>
                                  <p:childTnLst>
                                    <p:set>
                                      <p:cBhvr>
                                        <p:cTn id="96" dur="1" fill="hold">
                                          <p:stCondLst>
                                            <p:cond delay="0"/>
                                          </p:stCondLst>
                                        </p:cTn>
                                        <p:tgtEl>
                                          <p:spTgt spid="16"/>
                                        </p:tgtEl>
                                        <p:attrNameLst>
                                          <p:attrName>style.visibility</p:attrName>
                                        </p:attrNameLst>
                                      </p:cBhvr>
                                      <p:to>
                                        <p:strVal val="visible"/>
                                      </p:to>
                                    </p:set>
                                    <p:animEffect transition="in" filter="fade">
                                      <p:cBhvr>
                                        <p:cTn id="97" dur="500"/>
                                        <p:tgtEl>
                                          <p:spTgt spid="16"/>
                                        </p:tgtEl>
                                      </p:cBhvr>
                                    </p:animEffect>
                                  </p:childTnLst>
                                </p:cTn>
                              </p:par>
                            </p:childTnLst>
                          </p:cTn>
                        </p:par>
                      </p:childTnLst>
                    </p:cTn>
                  </p:par>
                  <p:par>
                    <p:cTn id="98" fill="hold">
                      <p:stCondLst>
                        <p:cond delay="indefinite"/>
                      </p:stCondLst>
                      <p:childTnLst>
                        <p:par>
                          <p:cTn id="99" fill="hold">
                            <p:stCondLst>
                              <p:cond delay="0"/>
                            </p:stCondLst>
                            <p:childTnLst>
                              <p:par>
                                <p:cTn id="100" presetID="10" presetClass="entr" presetSubtype="0" fill="hold" nodeType="clickEffect">
                                  <p:stCondLst>
                                    <p:cond delay="0"/>
                                  </p:stCondLst>
                                  <p:childTnLst>
                                    <p:set>
                                      <p:cBhvr>
                                        <p:cTn id="101" dur="1" fill="hold">
                                          <p:stCondLst>
                                            <p:cond delay="0"/>
                                          </p:stCondLst>
                                        </p:cTn>
                                        <p:tgtEl>
                                          <p:spTgt spid="16">
                                            <p:txEl>
                                              <p:pRg st="0" end="0"/>
                                            </p:txEl>
                                          </p:spTgt>
                                        </p:tgtEl>
                                        <p:attrNameLst>
                                          <p:attrName>style.visibility</p:attrName>
                                        </p:attrNameLst>
                                      </p:cBhvr>
                                      <p:to>
                                        <p:strVal val="visible"/>
                                      </p:to>
                                    </p:set>
                                    <p:animEffect transition="in" filter="fade">
                                      <p:cBhvr>
                                        <p:cTn id="102" dur="500"/>
                                        <p:tgtEl>
                                          <p:spTgt spid="16">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4" grpId="0" animBg="1"/>
      <p:bldP spid="7" grpId="0" animBg="1"/>
      <p:bldP spid="8" grpId="0" animBg="1"/>
      <p:bldP spid="9" grpId="0" animBg="1"/>
      <p:bldP spid="10" grpId="0" animBg="1"/>
      <p:bldP spid="11" grpId="0" animBg="1"/>
      <p:bldP spid="12" grpId="0" animBg="1"/>
      <p:bldP spid="13" grpId="0" animBg="1"/>
      <p:bldP spid="14" grpId="0" animBg="1"/>
      <p:bldP spid="15" grpId="0" animBg="1"/>
      <p:bldP spid="16" grpId="0" animBg="1"/>
      <p:bldP spid="17" grpId="0" animBg="1"/>
      <p:bldP spid="18" grpId="0" animBg="1"/>
      <p:bldP spid="19" grpId="0" animBg="1"/>
      <p:bldP spid="20" grpId="0" animBg="1"/>
      <p:bldP spid="21" grpId="0" animBg="1"/>
      <p:bldP spid="22"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47133" y="270933"/>
            <a:ext cx="5748867" cy="369332"/>
          </a:xfrm>
          <a:prstGeom prst="rect">
            <a:avLst/>
          </a:prstGeom>
          <a:noFill/>
        </p:spPr>
        <p:txBody>
          <a:bodyPr wrap="square" rtlCol="0">
            <a:spAutoFit/>
          </a:bodyPr>
          <a:lstStyle/>
          <a:p>
            <a:r>
              <a:rPr lang="id-ID" dirty="0" smtClean="0"/>
              <a:t>SKP PIMPINAN PERGURUAN TINGGI</a:t>
            </a:r>
            <a:endParaRPr lang="id-ID" dirty="0"/>
          </a:p>
        </p:txBody>
      </p:sp>
      <p:sp>
        <p:nvSpPr>
          <p:cNvPr id="3" name="Rectangle 2"/>
          <p:cNvSpPr/>
          <p:nvPr/>
        </p:nvSpPr>
        <p:spPr>
          <a:xfrm>
            <a:off x="541866" y="1227667"/>
            <a:ext cx="5427133" cy="2887133"/>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id-ID" dirty="0" smtClean="0">
                <a:solidFill>
                  <a:schemeClr val="bg1"/>
                </a:solidFill>
              </a:rPr>
              <a:t>PEMIMPIN PTN :</a:t>
            </a:r>
          </a:p>
          <a:p>
            <a:pPr marL="355600" indent="-355600" algn="just"/>
            <a:r>
              <a:rPr lang="id-ID" dirty="0" smtClean="0">
                <a:solidFill>
                  <a:schemeClr val="bg1"/>
                </a:solidFill>
                <a:latin typeface="Century Gothic" panose="020B0502020202020204" pitchFamily="34" charset="0"/>
              </a:rPr>
              <a:t>□	Rektor pada universitas/institut</a:t>
            </a:r>
          </a:p>
          <a:p>
            <a:pPr marL="355600" indent="-355600" algn="just"/>
            <a:endParaRPr lang="id-ID" dirty="0" smtClean="0">
              <a:solidFill>
                <a:schemeClr val="bg1"/>
              </a:solidFill>
              <a:latin typeface="Century Gothic" panose="020B0502020202020204" pitchFamily="34" charset="0"/>
            </a:endParaRPr>
          </a:p>
          <a:p>
            <a:pPr marL="355600" indent="-355600" algn="just"/>
            <a:r>
              <a:rPr lang="id-ID" dirty="0" smtClean="0">
                <a:solidFill>
                  <a:schemeClr val="bg1"/>
                </a:solidFill>
                <a:latin typeface="Century Gothic" panose="020B0502020202020204" pitchFamily="34" charset="0"/>
              </a:rPr>
              <a:t>□	Ketua pada sekolah tinggi</a:t>
            </a:r>
          </a:p>
          <a:p>
            <a:pPr marL="355600" indent="-355600" algn="just"/>
            <a:endParaRPr lang="id-ID" dirty="0" smtClean="0">
              <a:solidFill>
                <a:schemeClr val="bg1"/>
              </a:solidFill>
              <a:latin typeface="Century Gothic" panose="020B0502020202020204" pitchFamily="34" charset="0"/>
            </a:endParaRPr>
          </a:p>
          <a:p>
            <a:pPr marL="355600" indent="-355600" algn="just"/>
            <a:r>
              <a:rPr lang="id-ID" dirty="0" smtClean="0">
                <a:solidFill>
                  <a:schemeClr val="bg1"/>
                </a:solidFill>
                <a:latin typeface="Century Gothic" panose="020B0502020202020204" pitchFamily="34" charset="0"/>
              </a:rPr>
              <a:t>□	Direktur pada Politeknik/Akademi</a:t>
            </a:r>
            <a:endParaRPr lang="id-ID" dirty="0" smtClean="0">
              <a:solidFill>
                <a:schemeClr val="bg1"/>
              </a:solidFill>
            </a:endParaRPr>
          </a:p>
          <a:p>
            <a:pPr algn="just"/>
            <a:endParaRPr lang="id-ID" dirty="0">
              <a:solidFill>
                <a:schemeClr val="bg1"/>
              </a:solidFill>
            </a:endParaRPr>
          </a:p>
        </p:txBody>
      </p:sp>
      <p:sp>
        <p:nvSpPr>
          <p:cNvPr id="4" name="Rectangle 3"/>
          <p:cNvSpPr/>
          <p:nvPr/>
        </p:nvSpPr>
        <p:spPr>
          <a:xfrm>
            <a:off x="6206065" y="1227668"/>
            <a:ext cx="5427133" cy="2887132"/>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id-ID" dirty="0" smtClean="0">
                <a:solidFill>
                  <a:schemeClr val="bg1"/>
                </a:solidFill>
              </a:rPr>
              <a:t>PIMPINAN PTN :</a:t>
            </a:r>
          </a:p>
          <a:p>
            <a:pPr marL="355600" indent="-355600" algn="just"/>
            <a:r>
              <a:rPr lang="id-ID" dirty="0" smtClean="0">
                <a:solidFill>
                  <a:schemeClr val="bg1"/>
                </a:solidFill>
                <a:latin typeface="Century Gothic" panose="020B0502020202020204" pitchFamily="34" charset="0"/>
              </a:rPr>
              <a:t>□	Rektor pada universitas/institut</a:t>
            </a:r>
          </a:p>
          <a:p>
            <a:pPr marL="355600" indent="-355600" algn="just"/>
            <a:r>
              <a:rPr lang="id-ID" dirty="0" smtClean="0">
                <a:solidFill>
                  <a:schemeClr val="bg1"/>
                </a:solidFill>
                <a:latin typeface="Century Gothic" panose="020B0502020202020204" pitchFamily="34" charset="0"/>
              </a:rPr>
              <a:t>□	Ketua pada sekolah tinggi</a:t>
            </a:r>
          </a:p>
          <a:p>
            <a:pPr marL="355600" indent="-355600" algn="just"/>
            <a:r>
              <a:rPr lang="id-ID" dirty="0" smtClean="0">
                <a:solidFill>
                  <a:schemeClr val="bg1"/>
                </a:solidFill>
                <a:latin typeface="Century Gothic" panose="020B0502020202020204" pitchFamily="34" charset="0"/>
              </a:rPr>
              <a:t>□	Direktur pada Politeknik/Akademi</a:t>
            </a:r>
          </a:p>
          <a:p>
            <a:pPr marL="355600" indent="-355600" algn="just"/>
            <a:r>
              <a:rPr lang="id-ID" dirty="0" smtClean="0">
                <a:solidFill>
                  <a:schemeClr val="bg1"/>
                </a:solidFill>
                <a:latin typeface="Century Gothic" panose="020B0502020202020204" pitchFamily="34" charset="0"/>
              </a:rPr>
              <a:t>□	Pembantu Rektor pada Universitas/institut</a:t>
            </a:r>
          </a:p>
          <a:p>
            <a:pPr marL="355600" indent="-355600" algn="just"/>
            <a:r>
              <a:rPr lang="id-ID" dirty="0" smtClean="0">
                <a:solidFill>
                  <a:schemeClr val="bg1"/>
                </a:solidFill>
                <a:latin typeface="Century Gothic" panose="020B0502020202020204" pitchFamily="34" charset="0"/>
              </a:rPr>
              <a:t>□	Pembantu Ketua pada Sekolah Tinggi</a:t>
            </a:r>
          </a:p>
          <a:p>
            <a:pPr marL="355600" indent="-355600" algn="just"/>
            <a:r>
              <a:rPr lang="id-ID" dirty="0" smtClean="0">
                <a:solidFill>
                  <a:schemeClr val="bg1"/>
                </a:solidFill>
                <a:latin typeface="Century Gothic" panose="020B0502020202020204" pitchFamily="34" charset="0"/>
              </a:rPr>
              <a:t>□	pembantu Direktur pada Poltek/Akademi</a:t>
            </a:r>
          </a:p>
          <a:p>
            <a:pPr marL="355600" indent="-355600" algn="just"/>
            <a:r>
              <a:rPr lang="id-ID" dirty="0" smtClean="0">
                <a:solidFill>
                  <a:schemeClr val="bg1"/>
                </a:solidFill>
                <a:latin typeface="Century Gothic" panose="020B0502020202020204" pitchFamily="34" charset="0"/>
              </a:rPr>
              <a:t>□	Ketua unit pelaksana teknis’</a:t>
            </a:r>
          </a:p>
          <a:p>
            <a:pPr marL="355600" indent="-355600" algn="just"/>
            <a:r>
              <a:rPr lang="id-ID" dirty="0" smtClean="0">
                <a:solidFill>
                  <a:schemeClr val="bg1"/>
                </a:solidFill>
                <a:latin typeface="Century Gothic" panose="020B0502020202020204" pitchFamily="34" charset="0"/>
              </a:rPr>
              <a:t>□	Ketua Jurusan/departemen, dan jabatan yang setara sesuai bentuk perguruan tinggi</a:t>
            </a:r>
          </a:p>
        </p:txBody>
      </p:sp>
    </p:spTree>
    <p:extLst>
      <p:ext uri="{BB962C8B-B14F-4D97-AF65-F5344CB8AC3E}">
        <p14:creationId xmlns:p14="http://schemas.microsoft.com/office/powerpoint/2010/main" val="2579072075"/>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fade">
                                      <p:cBhvr>
                                        <p:cTn id="1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animBg="1"/>
      <p:bldP spid="4"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72533" y="558800"/>
            <a:ext cx="2895600" cy="369332"/>
          </a:xfrm>
          <a:prstGeom prst="rect">
            <a:avLst/>
          </a:prstGeom>
          <a:noFill/>
        </p:spPr>
        <p:txBody>
          <a:bodyPr wrap="square" rtlCol="0">
            <a:spAutoFit/>
          </a:bodyPr>
          <a:lstStyle/>
          <a:p>
            <a:r>
              <a:rPr lang="id-ID" dirty="0" smtClean="0"/>
              <a:t>Pengertian Jabatan</a:t>
            </a:r>
            <a:endParaRPr lang="id-ID" dirty="0"/>
          </a:p>
        </p:txBody>
      </p:sp>
      <p:sp>
        <p:nvSpPr>
          <p:cNvPr id="3" name="Rectangle 2"/>
          <p:cNvSpPr/>
          <p:nvPr/>
        </p:nvSpPr>
        <p:spPr>
          <a:xfrm>
            <a:off x="372533" y="1261533"/>
            <a:ext cx="11455400" cy="719667"/>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id-ID" dirty="0" smtClean="0"/>
              <a:t>Jabatan, adalah kedudukan yang menunjukan tugas, tanggung jawab, wewenang dan hak seseorang PNS dalam rangka susunan suatu satuan organisasi</a:t>
            </a:r>
            <a:endParaRPr lang="id-ID" dirty="0"/>
          </a:p>
        </p:txBody>
      </p:sp>
      <p:sp>
        <p:nvSpPr>
          <p:cNvPr id="4" name="Rectangle 3"/>
          <p:cNvSpPr/>
          <p:nvPr/>
        </p:nvSpPr>
        <p:spPr>
          <a:xfrm>
            <a:off x="372533" y="2070100"/>
            <a:ext cx="4792134" cy="1172634"/>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id-ID" dirty="0" smtClean="0">
                <a:solidFill>
                  <a:schemeClr val="tx1"/>
                </a:solidFill>
              </a:rPr>
              <a:t>Jabatan struktural:</a:t>
            </a:r>
          </a:p>
          <a:p>
            <a:pPr algn="just"/>
            <a:r>
              <a:rPr lang="id-ID" dirty="0" smtClean="0">
                <a:solidFill>
                  <a:schemeClr val="tx1"/>
                </a:solidFill>
              </a:rPr>
              <a:t>Adalah jabatan yang secara tegas ada dalam struktur organisasi</a:t>
            </a:r>
            <a:endParaRPr lang="id-ID" dirty="0">
              <a:solidFill>
                <a:schemeClr val="tx1"/>
              </a:solidFill>
            </a:endParaRPr>
          </a:p>
        </p:txBody>
      </p:sp>
      <p:sp>
        <p:nvSpPr>
          <p:cNvPr id="5" name="Rectangle 4"/>
          <p:cNvSpPr/>
          <p:nvPr/>
        </p:nvSpPr>
        <p:spPr>
          <a:xfrm>
            <a:off x="7035799" y="2070100"/>
            <a:ext cx="4792134" cy="1172635"/>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id-ID" dirty="0" smtClean="0">
                <a:solidFill>
                  <a:schemeClr val="tx1"/>
                </a:solidFill>
              </a:rPr>
              <a:t>Jabatan fungsional:</a:t>
            </a:r>
          </a:p>
          <a:p>
            <a:pPr algn="just"/>
            <a:r>
              <a:rPr lang="id-ID" dirty="0" smtClean="0">
                <a:solidFill>
                  <a:schemeClr val="tx1"/>
                </a:solidFill>
              </a:rPr>
              <a:t>Adalah jabatan yang ditinjau dari sudut fungsinya dalam suatu organisasi</a:t>
            </a:r>
            <a:endParaRPr lang="id-ID" dirty="0">
              <a:solidFill>
                <a:schemeClr val="tx1"/>
              </a:solidFill>
            </a:endParaRPr>
          </a:p>
        </p:txBody>
      </p:sp>
      <p:sp>
        <p:nvSpPr>
          <p:cNvPr id="6" name="Oval 5"/>
          <p:cNvSpPr/>
          <p:nvPr/>
        </p:nvSpPr>
        <p:spPr>
          <a:xfrm>
            <a:off x="482600" y="3598334"/>
            <a:ext cx="3268133" cy="1930400"/>
          </a:xfrm>
          <a:prstGeom prst="ellipse">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smtClean="0"/>
              <a:t>Kepres No 9 Tahun 1985</a:t>
            </a:r>
          </a:p>
          <a:p>
            <a:pPr algn="ctr"/>
            <a:r>
              <a:rPr lang="id-ID" dirty="0" smtClean="0"/>
              <a:t>Jabatan Pimpinan PTN merupakan jabatan Struktural</a:t>
            </a:r>
            <a:endParaRPr lang="id-ID" dirty="0"/>
          </a:p>
        </p:txBody>
      </p:sp>
      <p:sp>
        <p:nvSpPr>
          <p:cNvPr id="7" name="Oval 6"/>
          <p:cNvSpPr/>
          <p:nvPr/>
        </p:nvSpPr>
        <p:spPr>
          <a:xfrm>
            <a:off x="4529667" y="4792134"/>
            <a:ext cx="3268133" cy="1930400"/>
          </a:xfrm>
          <a:prstGeom prst="ellipse">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smtClean="0">
                <a:solidFill>
                  <a:schemeClr val="tx1"/>
                </a:solidFill>
              </a:rPr>
              <a:t>Kepres No 199 Tahun 1998</a:t>
            </a:r>
          </a:p>
          <a:p>
            <a:pPr algn="ctr"/>
            <a:r>
              <a:rPr lang="id-ID" dirty="0" smtClean="0">
                <a:solidFill>
                  <a:schemeClr val="tx1"/>
                </a:solidFill>
              </a:rPr>
              <a:t>Jabatan Pimpinan PTN merupakan jabatan Tugas Tambahan</a:t>
            </a:r>
            <a:endParaRPr lang="id-ID" dirty="0">
              <a:solidFill>
                <a:schemeClr val="tx1"/>
              </a:solidFill>
            </a:endParaRPr>
          </a:p>
        </p:txBody>
      </p:sp>
      <p:sp>
        <p:nvSpPr>
          <p:cNvPr id="8" name="Oval 7"/>
          <p:cNvSpPr/>
          <p:nvPr/>
        </p:nvSpPr>
        <p:spPr>
          <a:xfrm>
            <a:off x="8559800" y="3598334"/>
            <a:ext cx="3268133" cy="1930400"/>
          </a:xfrm>
          <a:prstGeom prst="ellipse">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dirty="0" smtClean="0"/>
              <a:t>Dosen yg menduduki jabfung dosen mendapat tunjangan fungsional</a:t>
            </a:r>
          </a:p>
        </p:txBody>
      </p:sp>
      <p:sp>
        <p:nvSpPr>
          <p:cNvPr id="9" name="Down Arrow 8"/>
          <p:cNvSpPr/>
          <p:nvPr/>
        </p:nvSpPr>
        <p:spPr>
          <a:xfrm>
            <a:off x="1422400" y="3242734"/>
            <a:ext cx="1498600" cy="296333"/>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10" name="Down Arrow 9"/>
          <p:cNvSpPr/>
          <p:nvPr/>
        </p:nvSpPr>
        <p:spPr>
          <a:xfrm>
            <a:off x="9444566" y="3280833"/>
            <a:ext cx="1498600" cy="296333"/>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11" name="Down Arrow 10"/>
          <p:cNvSpPr/>
          <p:nvPr/>
        </p:nvSpPr>
        <p:spPr>
          <a:xfrm rot="18223511">
            <a:off x="3674764" y="5063347"/>
            <a:ext cx="872066" cy="671631"/>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12" name="Down Arrow 11"/>
          <p:cNvSpPr/>
          <p:nvPr/>
        </p:nvSpPr>
        <p:spPr>
          <a:xfrm rot="3760206">
            <a:off x="7883158" y="4999417"/>
            <a:ext cx="872066" cy="671631"/>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Tree>
    <p:extLst>
      <p:ext uri="{BB962C8B-B14F-4D97-AF65-F5344CB8AC3E}">
        <p14:creationId xmlns:p14="http://schemas.microsoft.com/office/powerpoint/2010/main" val="417020437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fade">
                                      <p:cBhvr>
                                        <p:cTn id="17" dur="500"/>
                                        <p:tgtEl>
                                          <p:spTgt spid="4"/>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5"/>
                                        </p:tgtEl>
                                        <p:attrNameLst>
                                          <p:attrName>style.visibility</p:attrName>
                                        </p:attrNameLst>
                                      </p:cBhvr>
                                      <p:to>
                                        <p:strVal val="visible"/>
                                      </p:to>
                                    </p:set>
                                    <p:animEffect transition="in" filter="fade">
                                      <p:cBhvr>
                                        <p:cTn id="22" dur="500"/>
                                        <p:tgtEl>
                                          <p:spTgt spid="5"/>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animEffect transition="in" filter="fade">
                                      <p:cBhvr>
                                        <p:cTn id="27" dur="500"/>
                                        <p:tgtEl>
                                          <p:spTgt spid="9"/>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6"/>
                                        </p:tgtEl>
                                        <p:attrNameLst>
                                          <p:attrName>style.visibility</p:attrName>
                                        </p:attrNameLst>
                                      </p:cBhvr>
                                      <p:to>
                                        <p:strVal val="visible"/>
                                      </p:to>
                                    </p:set>
                                    <p:animEffect transition="in" filter="fade">
                                      <p:cBhvr>
                                        <p:cTn id="32" dur="500"/>
                                        <p:tgtEl>
                                          <p:spTgt spid="6"/>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10"/>
                                        </p:tgtEl>
                                        <p:attrNameLst>
                                          <p:attrName>style.visibility</p:attrName>
                                        </p:attrNameLst>
                                      </p:cBhvr>
                                      <p:to>
                                        <p:strVal val="visible"/>
                                      </p:to>
                                    </p:set>
                                    <p:animEffect transition="in" filter="fade">
                                      <p:cBhvr>
                                        <p:cTn id="37" dur="500"/>
                                        <p:tgtEl>
                                          <p:spTgt spid="10"/>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8"/>
                                        </p:tgtEl>
                                        <p:attrNameLst>
                                          <p:attrName>style.visibility</p:attrName>
                                        </p:attrNameLst>
                                      </p:cBhvr>
                                      <p:to>
                                        <p:strVal val="visible"/>
                                      </p:to>
                                    </p:set>
                                    <p:animEffect transition="in" filter="fade">
                                      <p:cBhvr>
                                        <p:cTn id="42" dur="500"/>
                                        <p:tgtEl>
                                          <p:spTgt spid="8"/>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12"/>
                                        </p:tgtEl>
                                        <p:attrNameLst>
                                          <p:attrName>style.visibility</p:attrName>
                                        </p:attrNameLst>
                                      </p:cBhvr>
                                      <p:to>
                                        <p:strVal val="visible"/>
                                      </p:to>
                                    </p:set>
                                    <p:animEffect transition="in" filter="fade">
                                      <p:cBhvr>
                                        <p:cTn id="47" dur="500"/>
                                        <p:tgtEl>
                                          <p:spTgt spid="12"/>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11"/>
                                        </p:tgtEl>
                                        <p:attrNameLst>
                                          <p:attrName>style.visibility</p:attrName>
                                        </p:attrNameLst>
                                      </p:cBhvr>
                                      <p:to>
                                        <p:strVal val="visible"/>
                                      </p:to>
                                    </p:set>
                                    <p:animEffect transition="in" filter="fade">
                                      <p:cBhvr>
                                        <p:cTn id="52" dur="500"/>
                                        <p:tgtEl>
                                          <p:spTgt spid="11"/>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grpId="0" nodeType="clickEffect">
                                  <p:stCondLst>
                                    <p:cond delay="0"/>
                                  </p:stCondLst>
                                  <p:childTnLst>
                                    <p:set>
                                      <p:cBhvr>
                                        <p:cTn id="56" dur="1" fill="hold">
                                          <p:stCondLst>
                                            <p:cond delay="0"/>
                                          </p:stCondLst>
                                        </p:cTn>
                                        <p:tgtEl>
                                          <p:spTgt spid="7"/>
                                        </p:tgtEl>
                                        <p:attrNameLst>
                                          <p:attrName>style.visibility</p:attrName>
                                        </p:attrNameLst>
                                      </p:cBhvr>
                                      <p:to>
                                        <p:strVal val="visible"/>
                                      </p:to>
                                    </p:set>
                                    <p:animEffect transition="in" filter="fade">
                                      <p:cBhvr>
                                        <p:cTn id="5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animBg="1"/>
      <p:bldP spid="4" grpId="0" animBg="1"/>
      <p:bldP spid="5" grpId="0" animBg="1"/>
      <p:bldP spid="6" grpId="0" animBg="1"/>
      <p:bldP spid="7" grpId="0" animBg="1"/>
      <p:bldP spid="8" grpId="0" animBg="1"/>
      <p:bldP spid="9" grpId="0" animBg="1"/>
      <p:bldP spid="10" grpId="0" animBg="1"/>
      <p:bldP spid="11" grpId="0" animBg="1"/>
      <p:bldP spid="12"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2600</TotalTime>
  <Words>2581</Words>
  <Application>Microsoft Macintosh PowerPoint</Application>
  <PresentationFormat>Custom</PresentationFormat>
  <Paragraphs>578</Paragraphs>
  <Slides>33</Slides>
  <Notes>0</Notes>
  <HiddenSlides>0</HiddenSlides>
  <MMClips>0</MMClips>
  <ScaleCrop>false</ScaleCrop>
  <HeadingPairs>
    <vt:vector size="4" baseType="variant">
      <vt:variant>
        <vt:lpstr>Theme</vt:lpstr>
      </vt:variant>
      <vt:variant>
        <vt:i4>1</vt:i4>
      </vt:variant>
      <vt:variant>
        <vt:lpstr>Slide Titles</vt:lpstr>
      </vt:variant>
      <vt:variant>
        <vt:i4>33</vt:i4>
      </vt:variant>
    </vt:vector>
  </HeadingPairs>
  <TitlesOfParts>
    <vt:vector size="34" baseType="lpstr">
      <vt:lpstr>Office Theme</vt:lpstr>
      <vt:lpstr>TATA CARA PENYUSUNAN SKP</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Trisno Zuardi</cp:lastModifiedBy>
  <cp:revision>88</cp:revision>
  <dcterms:created xsi:type="dcterms:W3CDTF">2015-01-07T03:28:05Z</dcterms:created>
  <dcterms:modified xsi:type="dcterms:W3CDTF">2015-02-08T09:39:45Z</dcterms:modified>
</cp:coreProperties>
</file>